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74" r:id="rId1"/>
  </p:sldMasterIdLst>
  <p:notesMasterIdLst>
    <p:notesMasterId r:id="rId34"/>
  </p:notesMasterIdLst>
  <p:handoutMasterIdLst>
    <p:handoutMasterId r:id="rId35"/>
  </p:handoutMasterIdLst>
  <p:sldIdLst>
    <p:sldId id="514" r:id="rId2"/>
    <p:sldId id="577" r:id="rId3"/>
    <p:sldId id="515" r:id="rId4"/>
    <p:sldId id="522" r:id="rId5"/>
    <p:sldId id="560" r:id="rId6"/>
    <p:sldId id="517" r:id="rId7"/>
    <p:sldId id="548" r:id="rId8"/>
    <p:sldId id="519" r:id="rId9"/>
    <p:sldId id="539" r:id="rId10"/>
    <p:sldId id="550" r:id="rId11"/>
    <p:sldId id="562" r:id="rId12"/>
    <p:sldId id="576" r:id="rId13"/>
    <p:sldId id="521" r:id="rId14"/>
    <p:sldId id="567" r:id="rId15"/>
    <p:sldId id="524" r:id="rId16"/>
    <p:sldId id="525" r:id="rId17"/>
    <p:sldId id="528" r:id="rId18"/>
    <p:sldId id="529" r:id="rId19"/>
    <p:sldId id="530" r:id="rId20"/>
    <p:sldId id="558" r:id="rId21"/>
    <p:sldId id="531" r:id="rId22"/>
    <p:sldId id="532" r:id="rId23"/>
    <p:sldId id="565" r:id="rId24"/>
    <p:sldId id="566" r:id="rId25"/>
    <p:sldId id="545" r:id="rId26"/>
    <p:sldId id="563" r:id="rId27"/>
    <p:sldId id="556" r:id="rId28"/>
    <p:sldId id="537" r:id="rId29"/>
    <p:sldId id="557" r:id="rId30"/>
    <p:sldId id="538" r:id="rId31"/>
    <p:sldId id="564" r:id="rId32"/>
    <p:sldId id="561" r:id="rId33"/>
  </p:sldIdLst>
  <p:sldSz cx="9144000" cy="6858000" type="screen4x3"/>
  <p:notesSz cx="7010400" cy="9296400"/>
  <p:custDataLst>
    <p:tags r:id="rId36"/>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 xmlns:p15="http://schemas.microsoft.com/office/powerpoint/2012/main">
        <p15:guide id="1" orient="horz" pos="3918">
          <p15:clr>
            <a:srgbClr val="A4A3A4"/>
          </p15:clr>
        </p15:guide>
        <p15:guide id="2" pos="2892">
          <p15:clr>
            <a:srgbClr val="A4A3A4"/>
          </p15:clr>
        </p15:guide>
      </p15:sldGuideLst>
    </p:ext>
    <p:ext uri="{2D200454-40CA-4A62-9FC3-DE9A4176ACB9}">
      <p15:notesGuideLst xmlns="" xmlns:p15="http://schemas.microsoft.com/office/powerpoint/2012/main">
        <p15:guide id="1" orient="horz" pos="2929">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hy Villella" initials="" lastIdx="1" clrIdx="0"/>
  <p:cmAuthor id="1" name="Andy" initials="" lastIdx="1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5347"/>
    <a:srgbClr val="481A00"/>
    <a:srgbClr val="A80000"/>
    <a:srgbClr val="FB4537"/>
    <a:srgbClr val="FFFF69"/>
    <a:srgbClr val="FFFFCC"/>
    <a:srgbClr val="FFFF99"/>
    <a:srgbClr val="220C00"/>
    <a:srgbClr val="F9F9F9"/>
    <a:srgbClr val="602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15" autoAdjust="0"/>
    <p:restoredTop sz="75850" autoAdjust="0"/>
  </p:normalViewPr>
  <p:slideViewPr>
    <p:cSldViewPr snapToGrid="0">
      <p:cViewPr varScale="1">
        <p:scale>
          <a:sx n="92" d="100"/>
          <a:sy n="92" d="100"/>
        </p:scale>
        <p:origin x="-1698" y="-102"/>
      </p:cViewPr>
      <p:guideLst>
        <p:guide orient="horz" pos="3918"/>
        <p:guide pos="2892"/>
      </p:guideLst>
    </p:cSldViewPr>
  </p:slideViewPr>
  <p:outlineViewPr>
    <p:cViewPr>
      <p:scale>
        <a:sx n="33" d="100"/>
        <a:sy n="33" d="100"/>
      </p:scale>
      <p:origin x="0" y="3612"/>
    </p:cViewPr>
  </p:outlineViewPr>
  <p:notesTextViewPr>
    <p:cViewPr>
      <p:scale>
        <a:sx n="100" d="100"/>
        <a:sy n="100" d="100"/>
      </p:scale>
      <p:origin x="0" y="0"/>
    </p:cViewPr>
  </p:notesTextViewPr>
  <p:sorterViewPr>
    <p:cViewPr>
      <p:scale>
        <a:sx n="130" d="100"/>
        <a:sy n="130" d="100"/>
      </p:scale>
      <p:origin x="0" y="-5862"/>
    </p:cViewPr>
  </p:sorterViewPr>
  <p:notesViewPr>
    <p:cSldViewPr snapToGrid="0">
      <p:cViewPr varScale="1">
        <p:scale>
          <a:sx n="55" d="100"/>
          <a:sy n="55" d="100"/>
        </p:scale>
        <p:origin x="-1710" y="-90"/>
      </p:cViewPr>
      <p:guideLst>
        <p:guide orient="horz" pos="292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ndrew\AppData\Local\Microsoft\Windows\Temporary%20Internet%20Files\Content.Outlook\X9C37M1R\child_alon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ndrew\AppData\Local\Microsoft\Windows\Temporary%20Internet%20Files\Content.Outlook\X9C37M1R\Book1%20(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738421587435877"/>
          <c:y val="4.2915106117353309E-2"/>
          <c:w val="0.57644122721904578"/>
          <c:h val="0.91416978776529334"/>
        </c:manualLayout>
      </c:layout>
      <c:barChart>
        <c:barDir val="bar"/>
        <c:grouping val="clustered"/>
        <c:varyColors val="0"/>
        <c:ser>
          <c:idx val="0"/>
          <c:order val="0"/>
          <c:tx>
            <c:strRef>
              <c:f>Sheet4!$R$17</c:f>
              <c:strCache>
                <c:ptCount val="1"/>
                <c:pt idx="0">
                  <c:v>x</c:v>
                </c:pt>
              </c:strCache>
            </c:strRef>
          </c:tx>
          <c:spPr>
            <a:solidFill>
              <a:schemeClr val="accent2"/>
            </a:solidFill>
            <a:ln>
              <a:solidFill>
                <a:schemeClr val="accent2">
                  <a:lumMod val="50000"/>
                </a:schemeClr>
              </a:solidFill>
            </a:ln>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Sheet4!$Q$18:$Q$22</c:f>
              <c:strCache>
                <c:ptCount val="5"/>
                <c:pt idx="0">
                  <c:v>Other</c:v>
                </c:pt>
                <c:pt idx="1">
                  <c:v>Caribbean</c:v>
                </c:pt>
                <c:pt idx="2">
                  <c:v>Mexican</c:v>
                </c:pt>
                <c:pt idx="3">
                  <c:v>South America</c:v>
                </c:pt>
                <c:pt idx="4">
                  <c:v>Central American</c:v>
                </c:pt>
              </c:strCache>
            </c:strRef>
          </c:cat>
          <c:val>
            <c:numRef>
              <c:f>Sheet4!$R$18:$R$22</c:f>
              <c:numCache>
                <c:formatCode>0%</c:formatCode>
                <c:ptCount val="5"/>
                <c:pt idx="0">
                  <c:v>0.42266865937707587</c:v>
                </c:pt>
                <c:pt idx="1">
                  <c:v>0.71053451750868546</c:v>
                </c:pt>
                <c:pt idx="2">
                  <c:v>0.73896111699006617</c:v>
                </c:pt>
                <c:pt idx="3">
                  <c:v>0.8373048349371397</c:v>
                </c:pt>
                <c:pt idx="4">
                  <c:v>0.87388377622419477</c:v>
                </c:pt>
              </c:numCache>
            </c:numRef>
          </c:val>
        </c:ser>
        <c:dLbls>
          <c:dLblPos val="outEnd"/>
          <c:showLegendKey val="0"/>
          <c:showVal val="1"/>
          <c:showCatName val="0"/>
          <c:showSerName val="0"/>
          <c:showPercent val="0"/>
          <c:showBubbleSize val="0"/>
        </c:dLbls>
        <c:gapWidth val="70"/>
        <c:axId val="83275776"/>
        <c:axId val="90074496"/>
      </c:barChart>
      <c:catAx>
        <c:axId val="83275776"/>
        <c:scaling>
          <c:orientation val="minMax"/>
        </c:scaling>
        <c:delete val="0"/>
        <c:axPos val="l"/>
        <c:numFmt formatCode="General" sourceLinked="0"/>
        <c:majorTickMark val="out"/>
        <c:minorTickMark val="none"/>
        <c:tickLblPos val="nextTo"/>
        <c:crossAx val="90074496"/>
        <c:crosses val="autoZero"/>
        <c:auto val="1"/>
        <c:lblAlgn val="ctr"/>
        <c:lblOffset val="100"/>
        <c:noMultiLvlLbl val="0"/>
      </c:catAx>
      <c:valAx>
        <c:axId val="90074496"/>
        <c:scaling>
          <c:orientation val="minMax"/>
        </c:scaling>
        <c:delete val="1"/>
        <c:axPos val="b"/>
        <c:numFmt formatCode="0%" sourceLinked="1"/>
        <c:majorTickMark val="out"/>
        <c:minorTickMark val="none"/>
        <c:tickLblPos val="nextTo"/>
        <c:crossAx val="83275776"/>
        <c:crosses val="autoZero"/>
        <c:crossBetween val="between"/>
      </c:valAx>
    </c:plotArea>
    <c:plotVisOnly val="1"/>
    <c:dispBlanksAs val="gap"/>
    <c:showDLblsOverMax val="0"/>
  </c:chart>
  <c:txPr>
    <a:bodyPr/>
    <a:lstStyle/>
    <a:p>
      <a:pPr>
        <a:defRPr sz="16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Sheet2!$R$41</c:f>
              <c:strCache>
                <c:ptCount val="1"/>
                <c:pt idx="0">
                  <c:v>Spanish</c:v>
                </c:pt>
              </c:strCache>
            </c:strRef>
          </c:tx>
          <c:spPr>
            <a:solidFill>
              <a:schemeClr val="accent2">
                <a:lumMod val="50000"/>
              </a:schemeClr>
            </a:solidFill>
            <a:ln>
              <a:solidFill>
                <a:schemeClr val="accent1">
                  <a:lumMod val="50000"/>
                </a:schemeClr>
              </a:solidFill>
            </a:ln>
          </c:spPr>
          <c:invertIfNegative val="0"/>
          <c:dLbls>
            <c:spPr>
              <a:noFill/>
              <a:ln>
                <a:noFill/>
              </a:ln>
              <a:effectLst/>
            </c:spPr>
            <c:txPr>
              <a:bodyPr/>
              <a:lstStyle/>
              <a:p>
                <a:pPr>
                  <a:defRPr sz="2800">
                    <a:solidFill>
                      <a:schemeClr val="accent2">
                        <a:lumMod val="60000"/>
                        <a:lumOff val="40000"/>
                      </a:schemeClr>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Sheet2!$Q$42:$Q$44</c:f>
              <c:strCache>
                <c:ptCount val="3"/>
                <c:pt idx="0">
                  <c:v>1st Generation</c:v>
                </c:pt>
                <c:pt idx="1">
                  <c:v>2nd Generation</c:v>
                </c:pt>
                <c:pt idx="2">
                  <c:v>3rd+ Generation</c:v>
                </c:pt>
              </c:strCache>
            </c:strRef>
          </c:cat>
          <c:val>
            <c:numRef>
              <c:f>Sheet2!$R$42:$R$44</c:f>
              <c:numCache>
                <c:formatCode>0%</c:formatCode>
                <c:ptCount val="3"/>
                <c:pt idx="0">
                  <c:v>0.45768920334867491</c:v>
                </c:pt>
                <c:pt idx="1">
                  <c:v>0.23174141746883789</c:v>
                </c:pt>
                <c:pt idx="2">
                  <c:v>2.2244521793774008E-2</c:v>
                </c:pt>
              </c:numCache>
            </c:numRef>
          </c:val>
        </c:ser>
        <c:ser>
          <c:idx val="1"/>
          <c:order val="1"/>
          <c:tx>
            <c:strRef>
              <c:f>Sheet2!$S$41</c:f>
              <c:strCache>
                <c:ptCount val="1"/>
                <c:pt idx="0">
                  <c:v>English and Spanish</c:v>
                </c:pt>
              </c:strCache>
            </c:strRef>
          </c:tx>
          <c:spPr>
            <a:ln>
              <a:solidFill>
                <a:schemeClr val="accent2">
                  <a:lumMod val="50000"/>
                </a:schemeClr>
              </a:solidFill>
            </a:ln>
          </c:spPr>
          <c:invertIfNegative val="0"/>
          <c:dLbls>
            <c:spPr>
              <a:noFill/>
              <a:ln>
                <a:noFill/>
              </a:ln>
              <a:effectLst/>
            </c:spPr>
            <c:txPr>
              <a:bodyPr/>
              <a:lstStyle/>
              <a:p>
                <a:pPr>
                  <a:defRPr sz="2400">
                    <a:solidFill>
                      <a:schemeClr val="accent2">
                        <a:lumMod val="20000"/>
                        <a:lumOff val="80000"/>
                      </a:schemeClr>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Sheet2!$Q$42:$Q$44</c:f>
              <c:strCache>
                <c:ptCount val="3"/>
                <c:pt idx="0">
                  <c:v>1st Generation</c:v>
                </c:pt>
                <c:pt idx="1">
                  <c:v>2nd Generation</c:v>
                </c:pt>
                <c:pt idx="2">
                  <c:v>3rd+ Generation</c:v>
                </c:pt>
              </c:strCache>
            </c:strRef>
          </c:cat>
          <c:val>
            <c:numRef>
              <c:f>Sheet2!$S$42:$S$44</c:f>
              <c:numCache>
                <c:formatCode>0%</c:formatCode>
                <c:ptCount val="3"/>
                <c:pt idx="0">
                  <c:v>0.49724120543712652</c:v>
                </c:pt>
                <c:pt idx="1">
                  <c:v>0.6761721305927213</c:v>
                </c:pt>
                <c:pt idx="2">
                  <c:v>0.43171285564189321</c:v>
                </c:pt>
              </c:numCache>
            </c:numRef>
          </c:val>
        </c:ser>
        <c:dLbls>
          <c:dLblPos val="ctr"/>
          <c:showLegendKey val="0"/>
          <c:showVal val="1"/>
          <c:showCatName val="0"/>
          <c:showSerName val="0"/>
          <c:showPercent val="0"/>
          <c:showBubbleSize val="0"/>
        </c:dLbls>
        <c:gapWidth val="90"/>
        <c:overlap val="100"/>
        <c:axId val="106465792"/>
        <c:axId val="90077376"/>
      </c:barChart>
      <c:catAx>
        <c:axId val="106465792"/>
        <c:scaling>
          <c:orientation val="minMax"/>
        </c:scaling>
        <c:delete val="0"/>
        <c:axPos val="b"/>
        <c:numFmt formatCode="General" sourceLinked="0"/>
        <c:majorTickMark val="out"/>
        <c:minorTickMark val="none"/>
        <c:tickLblPos val="nextTo"/>
        <c:crossAx val="90077376"/>
        <c:crosses val="autoZero"/>
        <c:auto val="1"/>
        <c:lblAlgn val="ctr"/>
        <c:lblOffset val="100"/>
        <c:noMultiLvlLbl val="0"/>
      </c:catAx>
      <c:valAx>
        <c:axId val="90077376"/>
        <c:scaling>
          <c:orientation val="minMax"/>
        </c:scaling>
        <c:delete val="1"/>
        <c:axPos val="l"/>
        <c:numFmt formatCode="0%" sourceLinked="1"/>
        <c:majorTickMark val="out"/>
        <c:minorTickMark val="none"/>
        <c:tickLblPos val="nextTo"/>
        <c:crossAx val="10646579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39" tIns="46568" rIns="93139" bIns="46568" numCol="1" anchor="t" anchorCtr="0" compatLnSpc="1">
            <a:prstTxWarp prst="textNoShape">
              <a:avLst/>
            </a:prstTxWarp>
          </a:bodyPr>
          <a:lstStyle>
            <a:lvl1pPr defTabSz="932189">
              <a:defRPr sz="1200">
                <a:latin typeface="Arial" pitchFamily="34" charset="0"/>
                <a:ea typeface="+mn-ea"/>
                <a:cs typeface="+mn-cs"/>
              </a:defRPr>
            </a:lvl1pPr>
          </a:lstStyle>
          <a:p>
            <a:pPr>
              <a:defRPr/>
            </a:pPr>
            <a:endParaRPr lang="en-US" dirty="0"/>
          </a:p>
        </p:txBody>
      </p:sp>
      <p:sp>
        <p:nvSpPr>
          <p:cNvPr id="183299"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a:effectLst/>
        </p:spPr>
        <p:txBody>
          <a:bodyPr vert="horz" wrap="square" lIns="93139" tIns="46568" rIns="93139" bIns="46568" numCol="1" anchor="t" anchorCtr="0" compatLnSpc="1">
            <a:prstTxWarp prst="textNoShape">
              <a:avLst/>
            </a:prstTxWarp>
          </a:bodyPr>
          <a:lstStyle>
            <a:lvl1pPr algn="r" defTabSz="930700">
              <a:defRPr sz="1200">
                <a:latin typeface="Arial" charset="0"/>
                <a:cs typeface="Arial" charset="0"/>
              </a:defRPr>
            </a:lvl1pPr>
          </a:lstStyle>
          <a:p>
            <a:pPr>
              <a:defRPr/>
            </a:pPr>
            <a:fld id="{9B4F9EEA-936A-46F3-B4D0-52A5F161E8A4}" type="datetime1">
              <a:rPr lang="en-US"/>
              <a:pPr>
                <a:defRPr/>
              </a:pPr>
              <a:t>9/9/2014</a:t>
            </a:fld>
            <a:endParaRPr lang="en-US" dirty="0"/>
          </a:p>
        </p:txBody>
      </p:sp>
      <p:sp>
        <p:nvSpPr>
          <p:cNvPr id="183300" name="Rectangle 4"/>
          <p:cNvSpPr>
            <a:spLocks noGrp="1" noChangeArrowheads="1"/>
          </p:cNvSpPr>
          <p:nvPr>
            <p:ph type="ftr" sz="quarter" idx="2"/>
          </p:nvPr>
        </p:nvSpPr>
        <p:spPr bwMode="auto">
          <a:xfrm>
            <a:off x="0" y="8831263"/>
            <a:ext cx="3038475" cy="465137"/>
          </a:xfrm>
          <a:prstGeom prst="rect">
            <a:avLst/>
          </a:prstGeom>
          <a:noFill/>
          <a:ln w="9525">
            <a:noFill/>
            <a:miter lim="800000"/>
            <a:headEnd/>
            <a:tailEnd/>
          </a:ln>
          <a:effectLst/>
        </p:spPr>
        <p:txBody>
          <a:bodyPr vert="horz" wrap="square" lIns="93139" tIns="46568" rIns="93139" bIns="46568" numCol="1" anchor="b" anchorCtr="0" compatLnSpc="1">
            <a:prstTxWarp prst="textNoShape">
              <a:avLst/>
            </a:prstTxWarp>
          </a:bodyPr>
          <a:lstStyle>
            <a:lvl1pPr defTabSz="932189">
              <a:defRPr sz="1200">
                <a:latin typeface="Arial" pitchFamily="34" charset="0"/>
                <a:ea typeface="+mn-ea"/>
                <a:cs typeface="+mn-cs"/>
              </a:defRPr>
            </a:lvl1pPr>
          </a:lstStyle>
          <a:p>
            <a:pPr>
              <a:defRPr/>
            </a:pPr>
            <a:endParaRPr lang="en-US" dirty="0"/>
          </a:p>
        </p:txBody>
      </p:sp>
      <p:sp>
        <p:nvSpPr>
          <p:cNvPr id="183301"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a:effectLst/>
        </p:spPr>
        <p:txBody>
          <a:bodyPr vert="horz" wrap="square" lIns="93139" tIns="46568" rIns="93139" bIns="46568" numCol="1" anchor="b" anchorCtr="0" compatLnSpc="1">
            <a:prstTxWarp prst="textNoShape">
              <a:avLst/>
            </a:prstTxWarp>
          </a:bodyPr>
          <a:lstStyle>
            <a:lvl1pPr algn="r" defTabSz="930700">
              <a:defRPr sz="1200">
                <a:latin typeface="Arial" charset="0"/>
                <a:cs typeface="Arial" charset="0"/>
              </a:defRPr>
            </a:lvl1pPr>
          </a:lstStyle>
          <a:p>
            <a:pPr>
              <a:defRPr/>
            </a:pPr>
            <a:fld id="{680935A6-E1F8-4F81-89EA-3821B967A9E7}" type="slidenum">
              <a:rPr lang="en-US"/>
              <a:pPr>
                <a:defRPr/>
              </a:pPr>
              <a:t>‹#›</a:t>
            </a:fld>
            <a:endParaRPr lang="en-US" dirty="0"/>
          </a:p>
        </p:txBody>
      </p:sp>
    </p:spTree>
    <p:extLst>
      <p:ext uri="{BB962C8B-B14F-4D97-AF65-F5344CB8AC3E}">
        <p14:creationId xmlns:p14="http://schemas.microsoft.com/office/powerpoint/2010/main" val="40762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3038475" cy="465138"/>
          </a:xfrm>
          <a:prstGeom prst="rect">
            <a:avLst/>
          </a:prstGeom>
          <a:noFill/>
          <a:ln w="9525">
            <a:noFill/>
            <a:miter lim="800000"/>
            <a:headEnd/>
            <a:tailEnd/>
          </a:ln>
        </p:spPr>
        <p:txBody>
          <a:bodyPr vert="horz" wrap="square" lIns="93139" tIns="46568" rIns="93139" bIns="46568" numCol="1" anchor="t" anchorCtr="0" compatLnSpc="1">
            <a:prstTxWarp prst="textNoShape">
              <a:avLst/>
            </a:prstTxWarp>
          </a:bodyPr>
          <a:lstStyle>
            <a:lvl1pPr defTabSz="932189">
              <a:defRPr sz="1200">
                <a:latin typeface="Arial" pitchFamily="34" charset="0"/>
                <a:ea typeface="+mn-ea"/>
                <a:cs typeface="+mn-cs"/>
              </a:defRPr>
            </a:lvl1pPr>
          </a:lstStyle>
          <a:p>
            <a:pPr>
              <a:defRPr/>
            </a:pPr>
            <a:endParaRPr lang="en-US" dirty="0"/>
          </a:p>
        </p:txBody>
      </p:sp>
      <p:sp>
        <p:nvSpPr>
          <p:cNvPr id="33795" name="Rectangle 3"/>
          <p:cNvSpPr>
            <a:spLocks noGrp="1" noChangeArrowheads="1"/>
          </p:cNvSpPr>
          <p:nvPr>
            <p:ph type="dt" idx="1"/>
          </p:nvPr>
        </p:nvSpPr>
        <p:spPr bwMode="auto">
          <a:xfrm>
            <a:off x="3970338" y="0"/>
            <a:ext cx="3038475" cy="465138"/>
          </a:xfrm>
          <a:prstGeom prst="rect">
            <a:avLst/>
          </a:prstGeom>
          <a:noFill/>
          <a:ln w="9525">
            <a:noFill/>
            <a:miter lim="800000"/>
            <a:headEnd/>
            <a:tailEnd/>
          </a:ln>
        </p:spPr>
        <p:txBody>
          <a:bodyPr vert="horz" wrap="square" lIns="93139" tIns="46568" rIns="93139" bIns="46568" numCol="1" anchor="t" anchorCtr="0" compatLnSpc="1">
            <a:prstTxWarp prst="textNoShape">
              <a:avLst/>
            </a:prstTxWarp>
          </a:bodyPr>
          <a:lstStyle>
            <a:lvl1pPr algn="r" defTabSz="932189">
              <a:defRPr sz="1200">
                <a:latin typeface="Arial" pitchFamily="34" charset="0"/>
                <a:ea typeface="+mn-ea"/>
                <a:cs typeface="+mn-cs"/>
              </a:defRPr>
            </a:lvl1pPr>
          </a:lstStyle>
          <a:p>
            <a:pPr>
              <a:defRPr/>
            </a:pPr>
            <a:endParaRPr lang="en-US" dirty="0"/>
          </a:p>
        </p:txBody>
      </p:sp>
      <p:sp>
        <p:nvSpPr>
          <p:cNvPr id="1126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33797" name="Rectangle 5"/>
          <p:cNvSpPr>
            <a:spLocks noGrp="1" noChangeArrowheads="1"/>
          </p:cNvSpPr>
          <p:nvPr>
            <p:ph type="body" sz="quarter" idx="3"/>
          </p:nvPr>
        </p:nvSpPr>
        <p:spPr bwMode="auto">
          <a:xfrm>
            <a:off x="701675" y="4414838"/>
            <a:ext cx="5607050" cy="4184650"/>
          </a:xfrm>
          <a:prstGeom prst="rect">
            <a:avLst/>
          </a:prstGeom>
          <a:noFill/>
          <a:ln w="9525">
            <a:noFill/>
            <a:miter lim="800000"/>
            <a:headEnd/>
            <a:tailEnd/>
          </a:ln>
        </p:spPr>
        <p:txBody>
          <a:bodyPr vert="horz" wrap="square" lIns="93139" tIns="46568" rIns="93139" bIns="46568" numCol="1" anchor="t" anchorCtr="0" compatLnSpc="1">
            <a:prstTxWarp prst="textNoShape">
              <a:avLst/>
            </a:prstTxWarp>
          </a:bodyPr>
          <a:lstStyle/>
          <a:p>
            <a:pPr lvl="0"/>
            <a:r>
              <a:rPr lang="en-US" noProof="0" smtClean="0"/>
              <a:t>Click to edit Master text styles</a:t>
            </a:r>
          </a:p>
          <a:p>
            <a:pPr lvl="0"/>
            <a:r>
              <a:rPr lang="en-US" noProof="0" smtClean="0"/>
              <a:t>Second level</a:t>
            </a:r>
          </a:p>
          <a:p>
            <a:pPr lvl="0"/>
            <a:r>
              <a:rPr lang="en-US" noProof="0" smtClean="0"/>
              <a:t>Third level</a:t>
            </a:r>
          </a:p>
          <a:p>
            <a:pPr lvl="0"/>
            <a:r>
              <a:rPr lang="en-US" noProof="0" smtClean="0"/>
              <a:t>Fourth level</a:t>
            </a:r>
          </a:p>
          <a:p>
            <a:pPr lvl="0"/>
            <a:r>
              <a:rPr lang="en-US" noProof="0" smtClean="0"/>
              <a:t>Fifth level</a:t>
            </a:r>
          </a:p>
        </p:txBody>
      </p:sp>
      <p:sp>
        <p:nvSpPr>
          <p:cNvPr id="33798"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p:spPr>
        <p:txBody>
          <a:bodyPr vert="horz" wrap="square" lIns="93139" tIns="46568" rIns="93139" bIns="46568" numCol="1" anchor="b" anchorCtr="0" compatLnSpc="1">
            <a:prstTxWarp prst="textNoShape">
              <a:avLst/>
            </a:prstTxWarp>
          </a:bodyPr>
          <a:lstStyle>
            <a:lvl1pPr defTabSz="932189">
              <a:defRPr sz="1200">
                <a:latin typeface="Arial" pitchFamily="34" charset="0"/>
                <a:ea typeface="+mn-ea"/>
                <a:cs typeface="+mn-cs"/>
              </a:defRPr>
            </a:lvl1pPr>
          </a:lstStyle>
          <a:p>
            <a:pPr>
              <a:defRPr/>
            </a:pPr>
            <a:endParaRPr lang="en-US" dirty="0"/>
          </a:p>
        </p:txBody>
      </p:sp>
      <p:sp>
        <p:nvSpPr>
          <p:cNvPr id="33799"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p:spPr>
        <p:txBody>
          <a:bodyPr vert="horz" wrap="square" lIns="93139" tIns="46568" rIns="93139" bIns="46568" numCol="1" anchor="b" anchorCtr="0" compatLnSpc="1">
            <a:prstTxWarp prst="textNoShape">
              <a:avLst/>
            </a:prstTxWarp>
          </a:bodyPr>
          <a:lstStyle>
            <a:lvl1pPr algn="r" defTabSz="930700">
              <a:defRPr sz="1200">
                <a:latin typeface="Arial" charset="0"/>
                <a:cs typeface="Arial" charset="0"/>
              </a:defRPr>
            </a:lvl1pPr>
          </a:lstStyle>
          <a:p>
            <a:pPr>
              <a:defRPr/>
            </a:pPr>
            <a:fld id="{36109BAA-911A-4B01-B7D8-496297D80A57}" type="slidenum">
              <a:rPr lang="en-US"/>
              <a:pPr>
                <a:defRPr/>
              </a:pPr>
              <a:t>‹#›</a:t>
            </a:fld>
            <a:endParaRPr lang="en-US" dirty="0"/>
          </a:p>
        </p:txBody>
      </p:sp>
    </p:spTree>
    <p:extLst>
      <p:ext uri="{BB962C8B-B14F-4D97-AF65-F5344CB8AC3E}">
        <p14:creationId xmlns:p14="http://schemas.microsoft.com/office/powerpoint/2010/main" val="20628045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ヒラギノ角ゴ Pro W3" charset="-128"/>
        <a:cs typeface="ヒラギノ角ゴ Pro W3" charset="-128"/>
      </a:defRPr>
    </a:lvl1pPr>
    <a:lvl2pPr marL="742950" indent="-285750" algn="l" rtl="0" eaLnBrk="0" fontAlgn="base" hangingPunct="0">
      <a:spcBef>
        <a:spcPct val="30000"/>
      </a:spcBef>
      <a:spcAft>
        <a:spcPct val="0"/>
      </a:spcAft>
      <a:defRPr sz="1200" kern="1200">
        <a:solidFill>
          <a:schemeClr val="tx1"/>
        </a:solidFill>
        <a:latin typeface="Arial" charset="0"/>
        <a:ea typeface="ヒラギノ角ゴ Pro W3" charset="-128"/>
        <a:cs typeface="ヒラギノ角ゴ Pro W3"/>
      </a:defRPr>
    </a:lvl2pPr>
    <a:lvl3pPr marL="1143000" indent="-228600" algn="l" rtl="0" eaLnBrk="0" fontAlgn="base" hangingPunct="0">
      <a:spcBef>
        <a:spcPct val="30000"/>
      </a:spcBef>
      <a:spcAft>
        <a:spcPct val="0"/>
      </a:spcAft>
      <a:defRPr sz="1200" kern="1200">
        <a:solidFill>
          <a:schemeClr val="tx1"/>
        </a:solidFill>
        <a:latin typeface="Arial" charset="0"/>
        <a:ea typeface="ヒラギノ角ゴ Pro W3" charset="-128"/>
        <a:cs typeface="ヒラギノ角ゴ Pro W3"/>
      </a:defRPr>
    </a:lvl3pPr>
    <a:lvl4pPr marL="1600200" indent="-228600" algn="l" rtl="0" eaLnBrk="0" fontAlgn="base" hangingPunct="0">
      <a:spcBef>
        <a:spcPct val="30000"/>
      </a:spcBef>
      <a:spcAft>
        <a:spcPct val="0"/>
      </a:spcAft>
      <a:defRPr sz="1200" kern="1200">
        <a:solidFill>
          <a:schemeClr val="tx1"/>
        </a:solidFill>
        <a:latin typeface="Arial" charset="0"/>
        <a:ea typeface="ヒラギノ角ゴ Pro W3" charset="-128"/>
        <a:cs typeface="ヒラギノ角ゴ Pro W3"/>
      </a:defRPr>
    </a:lvl4pPr>
    <a:lvl5pPr marL="2057400" indent="-228600" algn="l" rtl="0" eaLnBrk="0" fontAlgn="base" hangingPunct="0">
      <a:spcBef>
        <a:spcPct val="30000"/>
      </a:spcBef>
      <a:spcAft>
        <a:spcPct val="0"/>
      </a:spcAft>
      <a:defRPr sz="1200" kern="1200">
        <a:solidFill>
          <a:schemeClr val="tx1"/>
        </a:solidFill>
        <a:latin typeface="Arial" charset="0"/>
        <a:ea typeface="ヒラギノ角ゴ Pro W3" charset="-128"/>
        <a:cs typeface="ヒラギノ角ゴ Pro W3"/>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EF17E7E4-9620-45CC-98DF-8897BF5E2436}" type="slidenum">
              <a:rPr lang="en-US" smtClean="0"/>
              <a:pPr>
                <a:defRPr/>
              </a:pPr>
              <a:t>5</a:t>
            </a:fld>
            <a:endParaRPr lang="en-US"/>
          </a:p>
        </p:txBody>
      </p:sp>
    </p:spTree>
    <p:extLst>
      <p:ext uri="{BB962C8B-B14F-4D97-AF65-F5344CB8AC3E}">
        <p14:creationId xmlns:p14="http://schemas.microsoft.com/office/powerpoint/2010/main" val="2735540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109BAA-911A-4B01-B7D8-496297D80A57}" type="slidenum">
              <a:rPr lang="en-US" smtClean="0"/>
              <a:pPr>
                <a:defRPr/>
              </a:pPr>
              <a:t>6</a:t>
            </a:fld>
            <a:endParaRPr lang="en-US" dirty="0"/>
          </a:p>
        </p:txBody>
      </p:sp>
    </p:spTree>
    <p:extLst>
      <p:ext uri="{BB962C8B-B14F-4D97-AF65-F5344CB8AC3E}">
        <p14:creationId xmlns:p14="http://schemas.microsoft.com/office/powerpoint/2010/main" val="4235686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109BAA-911A-4B01-B7D8-496297D80A57}" type="slidenum">
              <a:rPr lang="en-US" smtClean="0"/>
              <a:pPr>
                <a:defRPr/>
              </a:pPr>
              <a:t>8</a:t>
            </a:fld>
            <a:endParaRPr lang="en-US" dirty="0"/>
          </a:p>
        </p:txBody>
      </p:sp>
    </p:spTree>
    <p:extLst>
      <p:ext uri="{BB962C8B-B14F-4D97-AF65-F5344CB8AC3E}">
        <p14:creationId xmlns:p14="http://schemas.microsoft.com/office/powerpoint/2010/main" val="246582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109BAA-911A-4B01-B7D8-496297D80A57}" type="slidenum">
              <a:rPr lang="en-US" smtClean="0"/>
              <a:pPr>
                <a:defRPr/>
              </a:pPr>
              <a:t>10</a:t>
            </a:fld>
            <a:endParaRPr lang="en-US" dirty="0"/>
          </a:p>
        </p:txBody>
      </p:sp>
    </p:spTree>
    <p:extLst>
      <p:ext uri="{BB962C8B-B14F-4D97-AF65-F5344CB8AC3E}">
        <p14:creationId xmlns:p14="http://schemas.microsoft.com/office/powerpoint/2010/main" val="64236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Animate horizontally</a:t>
            </a:r>
            <a:endParaRPr lang="en-US" dirty="0"/>
          </a:p>
        </p:txBody>
      </p:sp>
      <p:sp>
        <p:nvSpPr>
          <p:cNvPr id="4" name="Slide Number Placeholder 3"/>
          <p:cNvSpPr>
            <a:spLocks noGrp="1"/>
          </p:cNvSpPr>
          <p:nvPr>
            <p:ph type="sldNum" sz="quarter" idx="10"/>
          </p:nvPr>
        </p:nvSpPr>
        <p:spPr/>
        <p:txBody>
          <a:bodyPr/>
          <a:lstStyle/>
          <a:p>
            <a:pPr>
              <a:defRPr/>
            </a:pPr>
            <a:fld id="{36109BAA-911A-4B01-B7D8-496297D80A57}" type="slidenum">
              <a:rPr lang="en-US" smtClean="0"/>
              <a:pPr>
                <a:defRPr/>
              </a:pPr>
              <a:t>23</a:t>
            </a:fld>
            <a:endParaRPr lang="en-US" dirty="0"/>
          </a:p>
        </p:txBody>
      </p:sp>
    </p:spTree>
    <p:extLst>
      <p:ext uri="{BB962C8B-B14F-4D97-AF65-F5344CB8AC3E}">
        <p14:creationId xmlns:p14="http://schemas.microsoft.com/office/powerpoint/2010/main" val="36752113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Latinum Title Pa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217488" y="6488114"/>
            <a:ext cx="2192337" cy="369886"/>
          </a:xfrm>
        </p:spPr>
        <p:txBody>
          <a:bodyPr anchor="ctr">
            <a:noAutofit/>
          </a:bodyPr>
          <a:lstStyle>
            <a:lvl1pPr>
              <a:buNone/>
              <a:defRPr sz="1000" baseline="0">
                <a:solidFill>
                  <a:schemeClr val="bg1"/>
                </a:solidFill>
              </a:defRPr>
            </a:lvl1pPr>
            <a:lvl2pPr>
              <a:buNone/>
              <a:defRPr sz="1000">
                <a:solidFill>
                  <a:schemeClr val="bg1"/>
                </a:solidFill>
              </a:defRPr>
            </a:lvl2pPr>
            <a:lvl3pPr>
              <a:buNone/>
              <a:defRPr sz="1000">
                <a:solidFill>
                  <a:schemeClr val="bg1"/>
                </a:solidFill>
              </a:defRPr>
            </a:lvl3pPr>
            <a:lvl4pPr>
              <a:buFont typeface="Arial" pitchFamily="34" charset="0"/>
              <a:buNone/>
              <a:defRPr sz="1000">
                <a:solidFill>
                  <a:schemeClr val="bg1"/>
                </a:solidFill>
              </a:defRPr>
            </a:lvl4pPr>
            <a:lvl5pPr>
              <a:buFont typeface="Arial" pitchFamily="34" charset="0"/>
              <a:buNone/>
              <a:defRPr sz="1000">
                <a:solidFill>
                  <a:schemeClr val="bg1"/>
                </a:solidFill>
              </a:defRPr>
            </a:lvl5pPr>
          </a:lstStyle>
          <a:p>
            <a:pPr lvl="0"/>
            <a:r>
              <a:rPr lang="en-US" dirty="0" smtClean="0"/>
              <a:t>Insert Date</a:t>
            </a:r>
            <a:endParaRPr lang="en-US" dirty="0"/>
          </a:p>
        </p:txBody>
      </p:sp>
      <p:sp>
        <p:nvSpPr>
          <p:cNvPr id="7" name="Content Placeholder 5"/>
          <p:cNvSpPr>
            <a:spLocks noGrp="1"/>
          </p:cNvSpPr>
          <p:nvPr>
            <p:ph sz="quarter" idx="11" hasCustomPrompt="1"/>
          </p:nvPr>
        </p:nvSpPr>
        <p:spPr>
          <a:xfrm>
            <a:off x="2931660" y="6488114"/>
            <a:ext cx="3004683" cy="369886"/>
          </a:xfrm>
        </p:spPr>
        <p:txBody>
          <a:bodyPr anchor="ctr">
            <a:noAutofit/>
          </a:bodyPr>
          <a:lstStyle>
            <a:lvl1pPr>
              <a:buNone/>
              <a:defRPr sz="1000" baseline="0">
                <a:solidFill>
                  <a:schemeClr val="bg1"/>
                </a:solidFill>
              </a:defRPr>
            </a:lvl1pPr>
            <a:lvl2pPr>
              <a:buNone/>
              <a:defRPr sz="1000">
                <a:solidFill>
                  <a:schemeClr val="bg1"/>
                </a:solidFill>
              </a:defRPr>
            </a:lvl2pPr>
            <a:lvl3pPr>
              <a:buNone/>
              <a:defRPr sz="1000">
                <a:solidFill>
                  <a:schemeClr val="bg1"/>
                </a:solidFill>
              </a:defRPr>
            </a:lvl3pPr>
            <a:lvl4pPr>
              <a:buFont typeface="Arial" pitchFamily="34" charset="0"/>
              <a:buNone/>
              <a:defRPr sz="1000">
                <a:solidFill>
                  <a:schemeClr val="bg1"/>
                </a:solidFill>
              </a:defRPr>
            </a:lvl4pPr>
            <a:lvl5pPr>
              <a:buFont typeface="Arial" pitchFamily="34" charset="0"/>
              <a:buNone/>
              <a:defRPr sz="1000">
                <a:solidFill>
                  <a:schemeClr val="bg1"/>
                </a:solidFill>
              </a:defRPr>
            </a:lvl5pPr>
          </a:lstStyle>
          <a:p>
            <a:pPr lvl="0"/>
            <a:r>
              <a:rPr lang="en-US" dirty="0" smtClean="0"/>
              <a:t>Insert note if needed</a:t>
            </a:r>
            <a:endParaRPr lang="en-US" dirty="0"/>
          </a:p>
        </p:txBody>
      </p:sp>
      <p:sp>
        <p:nvSpPr>
          <p:cNvPr id="8" name="Content Placeholder 5"/>
          <p:cNvSpPr>
            <a:spLocks noGrp="1"/>
          </p:cNvSpPr>
          <p:nvPr>
            <p:ph sz="quarter" idx="12" hasCustomPrompt="1"/>
          </p:nvPr>
        </p:nvSpPr>
        <p:spPr>
          <a:xfrm>
            <a:off x="6357032" y="6488114"/>
            <a:ext cx="2540226" cy="369886"/>
          </a:xfrm>
        </p:spPr>
        <p:txBody>
          <a:bodyPr anchor="ctr">
            <a:noAutofit/>
          </a:bodyPr>
          <a:lstStyle>
            <a:lvl1pPr marL="0" indent="0">
              <a:buNone/>
              <a:defRPr sz="1000" baseline="0">
                <a:solidFill>
                  <a:schemeClr val="bg1"/>
                </a:solidFill>
              </a:defRPr>
            </a:lvl1pPr>
            <a:lvl2pPr>
              <a:buNone/>
              <a:defRPr sz="1000">
                <a:solidFill>
                  <a:schemeClr val="bg1"/>
                </a:solidFill>
              </a:defRPr>
            </a:lvl2pPr>
            <a:lvl3pPr>
              <a:buNone/>
              <a:defRPr sz="1000">
                <a:solidFill>
                  <a:schemeClr val="bg1"/>
                </a:solidFill>
              </a:defRPr>
            </a:lvl3pPr>
            <a:lvl4pPr>
              <a:buFont typeface="Arial" pitchFamily="34" charset="0"/>
              <a:buNone/>
              <a:defRPr sz="1000">
                <a:solidFill>
                  <a:schemeClr val="bg1"/>
                </a:solidFill>
              </a:defRPr>
            </a:lvl4pPr>
            <a:lvl5pPr>
              <a:buFont typeface="Arial" pitchFamily="34" charset="0"/>
              <a:buNone/>
              <a:defRPr sz="1000">
                <a:solidFill>
                  <a:schemeClr val="bg1"/>
                </a:solidFill>
              </a:defRPr>
            </a:lvl5pPr>
          </a:lstStyle>
          <a:p>
            <a:pPr lvl="0"/>
            <a:r>
              <a:rPr lang="en-US" dirty="0" smtClean="0"/>
              <a:t>Insert note if needed</a:t>
            </a:r>
            <a:endParaRPr lang="en-US" dirty="0"/>
          </a:p>
        </p:txBody>
      </p:sp>
      <p:pic>
        <p:nvPicPr>
          <p:cNvPr id="13" name="Picture 12" descr="line.png"/>
          <p:cNvPicPr>
            <a:picLocks noChangeAspect="1"/>
          </p:cNvPicPr>
          <p:nvPr/>
        </p:nvPicPr>
        <p:blipFill>
          <a:blip r:embed="rId3" cstate="print"/>
          <a:stretch>
            <a:fillRect/>
          </a:stretch>
        </p:blipFill>
        <p:spPr>
          <a:xfrm>
            <a:off x="768350" y="3340100"/>
            <a:ext cx="9080500" cy="25400"/>
          </a:xfrm>
          <a:prstGeom prst="rect">
            <a:avLst/>
          </a:prstGeom>
        </p:spPr>
      </p:pic>
      <p:sp>
        <p:nvSpPr>
          <p:cNvPr id="17" name="Text Placeholder 16"/>
          <p:cNvSpPr>
            <a:spLocks noGrp="1"/>
          </p:cNvSpPr>
          <p:nvPr>
            <p:ph type="body" sz="quarter" idx="14" hasCustomPrompt="1"/>
          </p:nvPr>
        </p:nvSpPr>
        <p:spPr>
          <a:xfrm>
            <a:off x="755196" y="3425372"/>
            <a:ext cx="6488113" cy="1465263"/>
          </a:xfrm>
        </p:spPr>
        <p:txBody>
          <a:bodyPr>
            <a:normAutofit/>
          </a:bodyPr>
          <a:lstStyle>
            <a:lvl1pPr>
              <a:buNone/>
              <a:defRPr sz="1800">
                <a:solidFill>
                  <a:schemeClr val="bg1"/>
                </a:solidFill>
              </a:defRPr>
            </a:lvl1pPr>
          </a:lstStyle>
          <a:p>
            <a:pPr lvl="0"/>
            <a:r>
              <a:rPr lang="en-US" dirty="0" smtClean="0"/>
              <a:t>Title</a:t>
            </a:r>
            <a:endParaRPr lang="en-US" dirty="0"/>
          </a:p>
        </p:txBody>
      </p:sp>
      <p:sp>
        <p:nvSpPr>
          <p:cNvPr id="18" name="TextBox 17"/>
          <p:cNvSpPr txBox="1"/>
          <p:nvPr/>
        </p:nvSpPr>
        <p:spPr>
          <a:xfrm>
            <a:off x="5936343" y="5123542"/>
            <a:ext cx="2467429" cy="738664"/>
          </a:xfrm>
          <a:prstGeom prst="rect">
            <a:avLst/>
          </a:prstGeom>
          <a:noFill/>
        </p:spPr>
        <p:txBody>
          <a:bodyPr wrap="square" rtlCol="0">
            <a:spAutoFit/>
          </a:bodyPr>
          <a:lstStyle/>
          <a:p>
            <a:pPr algn="ctr" fontAlgn="auto">
              <a:spcBef>
                <a:spcPts val="0"/>
              </a:spcBef>
              <a:spcAft>
                <a:spcPts val="0"/>
              </a:spcAft>
              <a:buFont typeface="Wingdings" pitchFamily="2" charset="2"/>
              <a:buNone/>
              <a:defRPr/>
            </a:pPr>
            <a:r>
              <a:rPr lang="en-US" sz="1200" kern="0" dirty="0" smtClean="0">
                <a:solidFill>
                  <a:srgbClr val="FFFFFF"/>
                </a:solidFill>
                <a:latin typeface="Calibri"/>
                <a:cs typeface="Calibri"/>
              </a:rPr>
              <a:t>Linked by Knowledge. </a:t>
            </a:r>
          </a:p>
          <a:p>
            <a:pPr algn="ctr" fontAlgn="auto">
              <a:spcBef>
                <a:spcPts val="0"/>
              </a:spcBef>
              <a:spcAft>
                <a:spcPts val="0"/>
              </a:spcAft>
              <a:buFont typeface="Wingdings" pitchFamily="2" charset="2"/>
              <a:buNone/>
              <a:defRPr/>
            </a:pPr>
            <a:r>
              <a:rPr lang="en-US" sz="1200" kern="0" dirty="0" smtClean="0">
                <a:solidFill>
                  <a:srgbClr val="FFFFFF"/>
                </a:solidFill>
                <a:latin typeface="Calibri"/>
                <a:cs typeface="Calibri"/>
              </a:rPr>
              <a:t>                Powered by People.</a:t>
            </a:r>
          </a:p>
          <a:p>
            <a:endParaRPr lang="en-US" dirty="0">
              <a:solidFill>
                <a:srgbClr val="000000"/>
              </a:solidFill>
              <a:latin typeface="Arial" pitchFamily="34" charset="0"/>
              <a:cs typeface="Arial" pitchFamily="34" charset="0"/>
            </a:endParaRPr>
          </a:p>
        </p:txBody>
      </p:sp>
      <p:pic>
        <p:nvPicPr>
          <p:cNvPr id="10" name="Picture 9" descr="line.png"/>
          <p:cNvPicPr>
            <a:picLocks noChangeAspect="1"/>
          </p:cNvPicPr>
          <p:nvPr userDrawn="1"/>
        </p:nvPicPr>
        <p:blipFill>
          <a:blip r:embed="rId3" cstate="print"/>
          <a:stretch>
            <a:fillRect/>
          </a:stretch>
        </p:blipFill>
        <p:spPr>
          <a:xfrm>
            <a:off x="768350" y="3340100"/>
            <a:ext cx="9080500" cy="25400"/>
          </a:xfrm>
          <a:prstGeom prst="rect">
            <a:avLst/>
          </a:prstGeom>
        </p:spPr>
      </p:pic>
      <p:sp>
        <p:nvSpPr>
          <p:cNvPr id="12" name="TextBox 11"/>
          <p:cNvSpPr txBox="1"/>
          <p:nvPr userDrawn="1"/>
        </p:nvSpPr>
        <p:spPr>
          <a:xfrm>
            <a:off x="5936343" y="5123542"/>
            <a:ext cx="2467429" cy="738664"/>
          </a:xfrm>
          <a:prstGeom prst="rect">
            <a:avLst/>
          </a:prstGeom>
          <a:noFill/>
        </p:spPr>
        <p:txBody>
          <a:bodyPr wrap="square" rtlCol="0">
            <a:spAutoFit/>
          </a:bodyPr>
          <a:lstStyle/>
          <a:p>
            <a:pPr algn="ctr" fontAlgn="auto">
              <a:spcBef>
                <a:spcPts val="0"/>
              </a:spcBef>
              <a:spcAft>
                <a:spcPts val="0"/>
              </a:spcAft>
              <a:buFont typeface="Wingdings" pitchFamily="2" charset="2"/>
              <a:buNone/>
              <a:defRPr/>
            </a:pPr>
            <a:r>
              <a:rPr lang="en-US" sz="1200" kern="0" dirty="0" smtClean="0">
                <a:solidFill>
                  <a:srgbClr val="FFFFFF"/>
                </a:solidFill>
                <a:latin typeface="Calibri"/>
                <a:cs typeface="Calibri"/>
              </a:rPr>
              <a:t>Linked by Knowledge. </a:t>
            </a:r>
          </a:p>
          <a:p>
            <a:pPr algn="ctr" fontAlgn="auto">
              <a:spcBef>
                <a:spcPts val="0"/>
              </a:spcBef>
              <a:spcAft>
                <a:spcPts val="0"/>
              </a:spcAft>
              <a:buFont typeface="Wingdings" pitchFamily="2" charset="2"/>
              <a:buNone/>
              <a:defRPr/>
            </a:pPr>
            <a:r>
              <a:rPr lang="en-US" sz="1200" kern="0" dirty="0" smtClean="0">
                <a:solidFill>
                  <a:srgbClr val="FFFFFF"/>
                </a:solidFill>
                <a:latin typeface="Calibri"/>
                <a:cs typeface="Calibri"/>
              </a:rPr>
              <a:t>                Powered by People.</a:t>
            </a:r>
          </a:p>
          <a:p>
            <a:endParaRPr lang="en-US" dirty="0">
              <a:solidFill>
                <a:srgbClr val="000000"/>
              </a:solidFill>
              <a:latin typeface="Arial" pitchFamily="34" charset="0"/>
              <a:cs typeface="Arial" pitchFamily="34" charset="0"/>
            </a:endParaRPr>
          </a:p>
        </p:txBody>
      </p:sp>
      <p:pic>
        <p:nvPicPr>
          <p:cNvPr id="14" name="Content Placeholder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9259" y="2201159"/>
            <a:ext cx="2853481" cy="804681"/>
          </a:xfrm>
          <a:prstGeom prst="rect">
            <a:avLst/>
          </a:prstGeom>
        </p:spPr>
      </p:pic>
    </p:spTree>
    <p:extLst>
      <p:ext uri="{BB962C8B-B14F-4D97-AF65-F5344CB8AC3E}">
        <p14:creationId xmlns:p14="http://schemas.microsoft.com/office/powerpoint/2010/main" val="247740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Latinum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16D6C5BA-7684-40E9-9185-BB391CD7217B}"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6" name="Content Placeholder 5"/>
          <p:cNvSpPr>
            <a:spLocks noGrp="1"/>
          </p:cNvSpPr>
          <p:nvPr>
            <p:ph sz="quarter" idx="12"/>
          </p:nvPr>
        </p:nvSpPr>
        <p:spPr>
          <a:xfrm>
            <a:off x="349024" y="1668463"/>
            <a:ext cx="4019550" cy="4529137"/>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Content Placeholder 5"/>
          <p:cNvSpPr>
            <a:spLocks noGrp="1"/>
          </p:cNvSpPr>
          <p:nvPr>
            <p:ph sz="quarter" idx="13"/>
          </p:nvPr>
        </p:nvSpPr>
        <p:spPr>
          <a:xfrm>
            <a:off x="4819424" y="1668463"/>
            <a:ext cx="4019550" cy="4529137"/>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5280151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Latinum Two Content With Subtitle Slide">
    <p:bg>
      <p:bgPr>
        <a:gradFill>
          <a:gsLst>
            <a:gs pos="0">
              <a:schemeClr val="accent4"/>
            </a:gs>
            <a:gs pos="50000">
              <a:schemeClr val="bg1"/>
            </a:gs>
          </a:gsLst>
          <a:path path="circle">
            <a:fillToRect r="100000" b="100000"/>
          </a:path>
        </a:gradFill>
        <a:effectLst/>
      </p:bgPr>
    </p:bg>
    <p:spTree>
      <p:nvGrpSpPr>
        <p:cNvPr id="1" name=""/>
        <p:cNvGrpSpPr/>
        <p:nvPr/>
      </p:nvGrpSpPr>
      <p:grpSpPr>
        <a:xfrm>
          <a:off x="0" y="0"/>
          <a:ext cx="0" cy="0"/>
          <a:chOff x="0" y="0"/>
          <a:chExt cx="0" cy="0"/>
        </a:xfrm>
      </p:grpSpPr>
      <p:sp>
        <p:nvSpPr>
          <p:cNvPr id="82" name="Content Placeholder 2"/>
          <p:cNvSpPr>
            <a:spLocks noGrp="1"/>
          </p:cNvSpPr>
          <p:nvPr>
            <p:ph sz="half" idx="1"/>
          </p:nvPr>
        </p:nvSpPr>
        <p:spPr>
          <a:xfrm>
            <a:off x="457200" y="2286000"/>
            <a:ext cx="4038600" cy="3840166"/>
          </a:xfrm>
          <a:prstGeom prst="rect">
            <a:avLst/>
          </a:prstGeom>
        </p:spPr>
        <p:txBody>
          <a:bodyPr vert="horz" lIns="91440" tIns="45720" rIns="91440" bIns="45720" rtlCol="0">
            <a:normAutofit/>
          </a:bodyPr>
          <a:lstStyle>
            <a:lvl1pPr marL="457200" indent="-457200" algn="l" rtl="0" eaLnBrk="0" fontAlgn="base" hangingPunct="0">
              <a:spcBef>
                <a:spcPts val="0"/>
              </a:spcBef>
              <a:spcAft>
                <a:spcPct val="0"/>
              </a:spcAft>
              <a:buFont typeface="Wingdings" pitchFamily="2" charset="2"/>
              <a:buChar char="§"/>
              <a:defRPr lang="en-US" sz="2000" dirty="0" smtClean="0">
                <a:latin typeface="Arial" pitchFamily="34" charset="0"/>
                <a:cs typeface="Arial" pitchFamily="34" charset="0"/>
              </a:defRPr>
            </a:lvl1pPr>
            <a:lvl2pPr marL="914400" indent="-457200" algn="l" rtl="0" eaLnBrk="0" fontAlgn="base" hangingPunct="0">
              <a:spcBef>
                <a:spcPts val="0"/>
              </a:spcBef>
              <a:spcAft>
                <a:spcPct val="0"/>
              </a:spcAft>
              <a:buFont typeface="Arial" pitchFamily="34" charset="0"/>
              <a:buChar char="̶"/>
              <a:defRPr lang="en-US" sz="1800" dirty="0" smtClean="0">
                <a:latin typeface="Arial" pitchFamily="34" charset="0"/>
                <a:cs typeface="Arial" pitchFamily="34" charset="0"/>
              </a:defRPr>
            </a:lvl2pPr>
            <a:lvl3pPr algn="l" rtl="0" eaLnBrk="0" fontAlgn="base" hangingPunct="0">
              <a:spcBef>
                <a:spcPts val="0"/>
              </a:spcBef>
              <a:spcAft>
                <a:spcPct val="0"/>
              </a:spcAft>
              <a:buFont typeface="Arial" pitchFamily="34" charset="0"/>
              <a:buChar char="•"/>
              <a:defRPr lang="en-US" sz="1400" dirty="0" smtClean="0">
                <a:solidFill>
                  <a:srgbClr val="3A3A3A"/>
                </a:solidFill>
                <a:latin typeface="Arial" charset="0"/>
                <a:ea typeface="ヒラギノ角ゴ Pro W3" charset="-128"/>
                <a:cs typeface="ヒラギノ角ゴ Pro W3" charset="-128"/>
              </a:defRPr>
            </a:lvl3pPr>
            <a:lvl4pPr marL="1147763" indent="-233363" algn="l" rtl="0" eaLnBrk="0" fontAlgn="base" hangingPunct="0">
              <a:spcBef>
                <a:spcPct val="20000"/>
              </a:spcBef>
              <a:spcAft>
                <a:spcPct val="0"/>
              </a:spcAft>
              <a:buFont typeface="Arial" pitchFamily="34" charset="0"/>
              <a:buNone/>
              <a:defRPr lang="en-US" sz="1400" dirty="0" smtClean="0">
                <a:solidFill>
                  <a:srgbClr val="3A3A3A"/>
                </a:solidFill>
                <a:latin typeface="Arial" charset="0"/>
                <a:ea typeface="ヒラギノ角ゴ Pro W3" charset="-128"/>
                <a:cs typeface="ヒラギノ角ゴ Pro W3" charset="-128"/>
              </a:defRPr>
            </a:lvl4pPr>
            <a:lvl5pPr algn="l" rtl="0" eaLnBrk="0" fontAlgn="base" hangingPunct="0">
              <a:spcBef>
                <a:spcPct val="20000"/>
              </a:spcBef>
              <a:spcAft>
                <a:spcPct val="0"/>
              </a:spcAft>
              <a:defRPr lang="en-US" sz="1400" dirty="0" smtClean="0">
                <a:solidFill>
                  <a:srgbClr val="3A3A3A"/>
                </a:solidFill>
                <a:latin typeface="Arial" charset="0"/>
                <a:ea typeface="ヒラギノ角ゴ Pro W3" charset="-128"/>
                <a:cs typeface="ヒラギノ角ゴ Pro W3" charset="-128"/>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2"/>
          <p:cNvSpPr>
            <a:spLocks noGrp="1"/>
          </p:cNvSpPr>
          <p:nvPr>
            <p:ph sz="half" idx="12"/>
          </p:nvPr>
        </p:nvSpPr>
        <p:spPr>
          <a:xfrm>
            <a:off x="4800599" y="2286000"/>
            <a:ext cx="4038601" cy="3840166"/>
          </a:xfrm>
          <a:prstGeom prst="rect">
            <a:avLst/>
          </a:prstGeom>
        </p:spPr>
        <p:txBody>
          <a:bodyPr vert="horz" lIns="91440" tIns="45720" rIns="91440" bIns="45720" rtlCol="0">
            <a:normAutofit/>
          </a:bodyPr>
          <a:lstStyle>
            <a:lvl1pPr marL="457200" indent="-457200" algn="l" rtl="0" eaLnBrk="0" fontAlgn="base" hangingPunct="0">
              <a:spcBef>
                <a:spcPts val="0"/>
              </a:spcBef>
              <a:spcAft>
                <a:spcPct val="0"/>
              </a:spcAft>
              <a:buFont typeface="Wingdings" pitchFamily="2" charset="2"/>
              <a:buChar char="§"/>
              <a:defRPr lang="en-US" sz="2000" dirty="0" smtClean="0">
                <a:latin typeface="Arial" pitchFamily="34" charset="0"/>
                <a:cs typeface="Arial" pitchFamily="34" charset="0"/>
              </a:defRPr>
            </a:lvl1pPr>
            <a:lvl2pPr marL="914400" indent="-457200" algn="l" rtl="0" eaLnBrk="0" fontAlgn="base" hangingPunct="0">
              <a:spcBef>
                <a:spcPts val="0"/>
              </a:spcBef>
              <a:spcAft>
                <a:spcPct val="0"/>
              </a:spcAft>
              <a:buFont typeface="Arial" pitchFamily="34" charset="0"/>
              <a:buChar char="̶"/>
              <a:defRPr lang="en-US" sz="1800" dirty="0" smtClean="0">
                <a:latin typeface="Arial" pitchFamily="34" charset="0"/>
                <a:cs typeface="Arial" pitchFamily="34" charset="0"/>
              </a:defRPr>
            </a:lvl2pPr>
            <a:lvl3pPr algn="l" rtl="0" eaLnBrk="0" fontAlgn="base" hangingPunct="0">
              <a:spcBef>
                <a:spcPts val="0"/>
              </a:spcBef>
              <a:spcAft>
                <a:spcPct val="0"/>
              </a:spcAft>
              <a:buFont typeface="Arial" pitchFamily="34" charset="0"/>
              <a:buChar char="•"/>
              <a:defRPr lang="en-US" sz="1400" dirty="0" smtClean="0">
                <a:solidFill>
                  <a:srgbClr val="3A3A3A"/>
                </a:solidFill>
                <a:latin typeface="Arial" charset="0"/>
                <a:ea typeface="ヒラギノ角ゴ Pro W3" charset="-128"/>
                <a:cs typeface="ヒラギノ角ゴ Pro W3" charset="-128"/>
              </a:defRPr>
            </a:lvl3pPr>
            <a:lvl4pPr marL="1147763" indent="-233363" algn="l" rtl="0" eaLnBrk="0" fontAlgn="base" hangingPunct="0">
              <a:spcBef>
                <a:spcPct val="20000"/>
              </a:spcBef>
              <a:spcAft>
                <a:spcPct val="0"/>
              </a:spcAft>
              <a:buFont typeface="Arial" pitchFamily="34" charset="0"/>
              <a:buNone/>
              <a:defRPr lang="en-US" sz="1400" dirty="0" smtClean="0">
                <a:solidFill>
                  <a:srgbClr val="3A3A3A"/>
                </a:solidFill>
                <a:latin typeface="Arial" charset="0"/>
                <a:ea typeface="ヒラギノ角ゴ Pro W3" charset="-128"/>
                <a:cs typeface="ヒラギノ角ゴ Pro W3" charset="-128"/>
              </a:defRPr>
            </a:lvl4pPr>
            <a:lvl5pPr algn="l" rtl="0" eaLnBrk="0" fontAlgn="base" hangingPunct="0">
              <a:spcBef>
                <a:spcPct val="20000"/>
              </a:spcBef>
              <a:spcAft>
                <a:spcPct val="0"/>
              </a:spcAft>
              <a:defRPr lang="en-US" sz="1400" dirty="0" smtClean="0">
                <a:solidFill>
                  <a:srgbClr val="3A3A3A"/>
                </a:solidFill>
                <a:latin typeface="Arial" charset="0"/>
                <a:ea typeface="ヒラギノ角ゴ Pro W3" charset="-128"/>
                <a:cs typeface="ヒラギノ角ゴ Pro W3" charset="-128"/>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4" name="Slide Number Placeholder 5"/>
          <p:cNvSpPr>
            <a:spLocks noGrp="1"/>
          </p:cNvSpPr>
          <p:nvPr>
            <p:ph type="sldNum" sz="quarter" idx="4"/>
          </p:nvPr>
        </p:nvSpPr>
        <p:spPr>
          <a:xfrm>
            <a:off x="8153400" y="6519672"/>
            <a:ext cx="883920" cy="246888"/>
          </a:xfrm>
          <a:prstGeom prst="rect">
            <a:avLst/>
          </a:prstGeom>
        </p:spPr>
        <p:txBody>
          <a:bodyPr vert="horz" lIns="91440" tIns="45720" rIns="91440" bIns="45720" rtlCol="0" anchor="ctr"/>
          <a:lstStyle>
            <a:lvl1pPr algn="r">
              <a:defRPr sz="900">
                <a:solidFill>
                  <a:schemeClr val="tx1">
                    <a:tint val="75000"/>
                  </a:schemeClr>
                </a:solidFill>
              </a:defRPr>
            </a:lvl1pPr>
          </a:lstStyle>
          <a:p>
            <a:fld id="{16D6C5BA-7684-40E9-9185-BB391CD7217B}" type="slidenum">
              <a:rPr lang="en-US" smtClean="0">
                <a:solidFill>
                  <a:srgbClr val="000000">
                    <a:tint val="75000"/>
                  </a:srgbClr>
                </a:solidFill>
              </a:rPr>
              <a:pPr/>
              <a:t>‹#›</a:t>
            </a:fld>
            <a:endParaRPr lang="en-US" dirty="0">
              <a:solidFill>
                <a:srgbClr val="000000">
                  <a:tint val="75000"/>
                </a:srgbClr>
              </a:solidFill>
            </a:endParaRPr>
          </a:p>
        </p:txBody>
      </p:sp>
      <p:sp>
        <p:nvSpPr>
          <p:cNvPr id="15" name="Footer Placeholder 9"/>
          <p:cNvSpPr>
            <a:spLocks noGrp="1"/>
          </p:cNvSpPr>
          <p:nvPr>
            <p:ph type="ftr" sz="quarter" idx="3"/>
          </p:nvPr>
        </p:nvSpPr>
        <p:spPr>
          <a:xfrm>
            <a:off x="3429000" y="6519672"/>
            <a:ext cx="4495800" cy="246888"/>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dirty="0">
              <a:solidFill>
                <a:srgbClr val="000000">
                  <a:tint val="75000"/>
                </a:srgbClr>
              </a:solidFill>
            </a:endParaRPr>
          </a:p>
        </p:txBody>
      </p:sp>
      <p:sp>
        <p:nvSpPr>
          <p:cNvPr id="16" name="Title 15"/>
          <p:cNvSpPr>
            <a:spLocks noGrp="1"/>
          </p:cNvSpPr>
          <p:nvPr>
            <p:ph type="title"/>
          </p:nvPr>
        </p:nvSpPr>
        <p:spPr/>
        <p:txBody>
          <a:bodyPr/>
          <a:lstStyle/>
          <a:p>
            <a:r>
              <a:rPr lang="en-US" smtClean="0"/>
              <a:t>Click to edit Master title style</a:t>
            </a:r>
            <a:endParaRPr lang="en-US"/>
          </a:p>
        </p:txBody>
      </p:sp>
      <p:sp>
        <p:nvSpPr>
          <p:cNvPr id="10" name="Content Placeholder 2"/>
          <p:cNvSpPr>
            <a:spLocks noGrp="1"/>
          </p:cNvSpPr>
          <p:nvPr>
            <p:ph sz="half" idx="13" hasCustomPrompt="1"/>
          </p:nvPr>
        </p:nvSpPr>
        <p:spPr>
          <a:xfrm>
            <a:off x="457200" y="1524000"/>
            <a:ext cx="4038600" cy="685800"/>
          </a:xfrm>
          <a:prstGeom prst="rect">
            <a:avLst/>
          </a:prstGeom>
        </p:spPr>
        <p:txBody>
          <a:bodyPr vert="horz" lIns="91440" tIns="45720" rIns="91440" bIns="45720" rtlCol="0">
            <a:normAutofit/>
          </a:bodyPr>
          <a:lstStyle>
            <a:lvl1pPr marL="457200" indent="-457200" algn="ctr" rtl="0" eaLnBrk="0" fontAlgn="base" hangingPunct="0">
              <a:spcBef>
                <a:spcPts val="0"/>
              </a:spcBef>
              <a:spcAft>
                <a:spcPct val="0"/>
              </a:spcAft>
              <a:buFont typeface="Wingdings" pitchFamily="2" charset="2"/>
              <a:buNone/>
              <a:defRPr lang="en-US" sz="2400" b="1" dirty="0" smtClean="0">
                <a:latin typeface="Arial" pitchFamily="34" charset="0"/>
                <a:cs typeface="Arial" pitchFamily="34" charset="0"/>
              </a:defRPr>
            </a:lvl1pPr>
            <a:lvl2pPr marL="914400" indent="-457200" algn="l" rtl="0" eaLnBrk="0" fontAlgn="base" hangingPunct="0">
              <a:spcBef>
                <a:spcPts val="0"/>
              </a:spcBef>
              <a:spcAft>
                <a:spcPct val="0"/>
              </a:spcAft>
              <a:buFont typeface="Arial" pitchFamily="34" charset="0"/>
              <a:buChar char="̶"/>
              <a:defRPr lang="en-US" sz="1800" dirty="0" smtClean="0">
                <a:latin typeface="Arial" pitchFamily="34" charset="0"/>
                <a:cs typeface="Arial" pitchFamily="34" charset="0"/>
              </a:defRPr>
            </a:lvl2pPr>
            <a:lvl3pPr algn="l" rtl="0" eaLnBrk="0" fontAlgn="base" hangingPunct="0">
              <a:spcBef>
                <a:spcPts val="0"/>
              </a:spcBef>
              <a:spcAft>
                <a:spcPct val="0"/>
              </a:spcAft>
              <a:buFont typeface="Arial" pitchFamily="34" charset="0"/>
              <a:buChar char="•"/>
              <a:defRPr lang="en-US" sz="1400" dirty="0" smtClean="0">
                <a:solidFill>
                  <a:srgbClr val="3A3A3A"/>
                </a:solidFill>
                <a:latin typeface="Arial" charset="0"/>
                <a:ea typeface="ヒラギノ角ゴ Pro W3" charset="-128"/>
                <a:cs typeface="ヒラギノ角ゴ Pro W3" charset="-128"/>
              </a:defRPr>
            </a:lvl3pPr>
            <a:lvl4pPr marL="1147763" indent="-233363" algn="l" rtl="0" eaLnBrk="0" fontAlgn="base" hangingPunct="0">
              <a:spcBef>
                <a:spcPct val="20000"/>
              </a:spcBef>
              <a:spcAft>
                <a:spcPct val="0"/>
              </a:spcAft>
              <a:buFont typeface="Arial" pitchFamily="34" charset="0"/>
              <a:buNone/>
              <a:defRPr lang="en-US" sz="1400" dirty="0" smtClean="0">
                <a:solidFill>
                  <a:srgbClr val="3A3A3A"/>
                </a:solidFill>
                <a:latin typeface="Arial" charset="0"/>
                <a:ea typeface="ヒラギノ角ゴ Pro W3" charset="-128"/>
                <a:cs typeface="ヒラギノ角ゴ Pro W3" charset="-128"/>
              </a:defRPr>
            </a:lvl4pPr>
            <a:lvl5pPr algn="l" rtl="0" eaLnBrk="0" fontAlgn="base" hangingPunct="0">
              <a:spcBef>
                <a:spcPct val="20000"/>
              </a:spcBef>
              <a:spcAft>
                <a:spcPct val="0"/>
              </a:spcAft>
              <a:defRPr lang="en-US" sz="1400" dirty="0" smtClean="0">
                <a:solidFill>
                  <a:srgbClr val="3A3A3A"/>
                </a:solidFill>
                <a:latin typeface="Arial" charset="0"/>
                <a:ea typeface="ヒラギノ角ゴ Pro W3" charset="-128"/>
                <a:cs typeface="ヒラギノ角ゴ Pro W3" charset="-128"/>
              </a:defRPr>
            </a:lvl5pPr>
            <a:lvl6pPr>
              <a:defRPr sz="1800"/>
            </a:lvl6pPr>
            <a:lvl7pPr>
              <a:defRPr sz="1800"/>
            </a:lvl7pPr>
            <a:lvl8pPr>
              <a:defRPr sz="1800"/>
            </a:lvl8pPr>
            <a:lvl9pPr>
              <a:defRPr sz="1800"/>
            </a:lvl9pPr>
          </a:lstStyle>
          <a:p>
            <a:pPr lvl="0"/>
            <a:r>
              <a:rPr lang="en-US" dirty="0" smtClean="0"/>
              <a:t>Click to edit subtitle</a:t>
            </a:r>
          </a:p>
        </p:txBody>
      </p:sp>
      <p:sp>
        <p:nvSpPr>
          <p:cNvPr id="17" name="Content Placeholder 2"/>
          <p:cNvSpPr>
            <a:spLocks noGrp="1"/>
          </p:cNvSpPr>
          <p:nvPr>
            <p:ph sz="half" idx="14" hasCustomPrompt="1"/>
          </p:nvPr>
        </p:nvSpPr>
        <p:spPr>
          <a:xfrm>
            <a:off x="4800600" y="1524000"/>
            <a:ext cx="4038600" cy="685800"/>
          </a:xfrm>
          <a:prstGeom prst="rect">
            <a:avLst/>
          </a:prstGeom>
        </p:spPr>
        <p:txBody>
          <a:bodyPr vert="horz" lIns="91440" tIns="45720" rIns="91440" bIns="45720" rtlCol="0">
            <a:normAutofit/>
          </a:bodyPr>
          <a:lstStyle>
            <a:lvl1pPr marL="457200" indent="-457200" algn="ctr" rtl="0" eaLnBrk="0" fontAlgn="base" hangingPunct="0">
              <a:spcBef>
                <a:spcPts val="0"/>
              </a:spcBef>
              <a:spcAft>
                <a:spcPct val="0"/>
              </a:spcAft>
              <a:buFont typeface="Wingdings" pitchFamily="2" charset="2"/>
              <a:buNone/>
              <a:defRPr lang="en-US" sz="2400" b="1" dirty="0" smtClean="0">
                <a:latin typeface="Arial" pitchFamily="34" charset="0"/>
                <a:cs typeface="Arial" pitchFamily="34" charset="0"/>
              </a:defRPr>
            </a:lvl1pPr>
            <a:lvl2pPr marL="914400" indent="-457200" algn="l" rtl="0" eaLnBrk="0" fontAlgn="base" hangingPunct="0">
              <a:spcBef>
                <a:spcPts val="0"/>
              </a:spcBef>
              <a:spcAft>
                <a:spcPct val="0"/>
              </a:spcAft>
              <a:buFont typeface="Arial" pitchFamily="34" charset="0"/>
              <a:buChar char="̶"/>
              <a:defRPr lang="en-US" sz="1800" dirty="0" smtClean="0">
                <a:latin typeface="Arial" pitchFamily="34" charset="0"/>
                <a:cs typeface="Arial" pitchFamily="34" charset="0"/>
              </a:defRPr>
            </a:lvl2pPr>
            <a:lvl3pPr algn="l" rtl="0" eaLnBrk="0" fontAlgn="base" hangingPunct="0">
              <a:spcBef>
                <a:spcPts val="0"/>
              </a:spcBef>
              <a:spcAft>
                <a:spcPct val="0"/>
              </a:spcAft>
              <a:buFont typeface="Arial" pitchFamily="34" charset="0"/>
              <a:buChar char="•"/>
              <a:defRPr lang="en-US" sz="1400" dirty="0" smtClean="0">
                <a:solidFill>
                  <a:srgbClr val="3A3A3A"/>
                </a:solidFill>
                <a:latin typeface="Arial" charset="0"/>
                <a:ea typeface="ヒラギノ角ゴ Pro W3" charset="-128"/>
                <a:cs typeface="ヒラギノ角ゴ Pro W3" charset="-128"/>
              </a:defRPr>
            </a:lvl3pPr>
            <a:lvl4pPr marL="1147763" indent="-233363" algn="l" rtl="0" eaLnBrk="0" fontAlgn="base" hangingPunct="0">
              <a:spcBef>
                <a:spcPct val="20000"/>
              </a:spcBef>
              <a:spcAft>
                <a:spcPct val="0"/>
              </a:spcAft>
              <a:buFont typeface="Arial" pitchFamily="34" charset="0"/>
              <a:buNone/>
              <a:defRPr lang="en-US" sz="1400" dirty="0" smtClean="0">
                <a:solidFill>
                  <a:srgbClr val="3A3A3A"/>
                </a:solidFill>
                <a:latin typeface="Arial" charset="0"/>
                <a:ea typeface="ヒラギノ角ゴ Pro W3" charset="-128"/>
                <a:cs typeface="ヒラギノ角ゴ Pro W3" charset="-128"/>
              </a:defRPr>
            </a:lvl4pPr>
            <a:lvl5pPr algn="l" rtl="0" eaLnBrk="0" fontAlgn="base" hangingPunct="0">
              <a:spcBef>
                <a:spcPct val="20000"/>
              </a:spcBef>
              <a:spcAft>
                <a:spcPct val="0"/>
              </a:spcAft>
              <a:defRPr lang="en-US" sz="1400" dirty="0" smtClean="0">
                <a:solidFill>
                  <a:srgbClr val="3A3A3A"/>
                </a:solidFill>
                <a:latin typeface="Arial" charset="0"/>
                <a:ea typeface="ヒラギノ角ゴ Pro W3" charset="-128"/>
                <a:cs typeface="ヒラギノ角ゴ Pro W3" charset="-128"/>
              </a:defRPr>
            </a:lvl5pPr>
            <a:lvl6pPr>
              <a:defRPr sz="1800"/>
            </a:lvl6pPr>
            <a:lvl7pPr>
              <a:defRPr sz="1800"/>
            </a:lvl7pPr>
            <a:lvl8pPr>
              <a:defRPr sz="1800"/>
            </a:lvl8pPr>
            <a:lvl9pPr>
              <a:defRPr sz="1800"/>
            </a:lvl9pPr>
          </a:lstStyle>
          <a:p>
            <a:pPr lvl="0"/>
            <a:r>
              <a:rPr lang="en-US" dirty="0" smtClean="0"/>
              <a:t>Click to edit subtitle</a:t>
            </a:r>
          </a:p>
        </p:txBody>
      </p:sp>
    </p:spTree>
    <p:extLst>
      <p:ext uri="{BB962C8B-B14F-4D97-AF65-F5344CB8AC3E}">
        <p14:creationId xmlns:p14="http://schemas.microsoft.com/office/powerpoint/2010/main" val="373244668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3413DDD-87A8-4EBD-866A-D8CFDF97FF7E}" type="datetimeFigureOut">
              <a:rPr lang="en-US" smtClean="0"/>
              <a:t>9/9/2014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6381F-C5B3-42B6-9A12-AB7E78157F1A}" type="slidenum">
              <a:rPr lang="en-US" smtClean="0"/>
              <a:t>‹#›</a:t>
            </a:fld>
            <a:endParaRPr lang="en-US" dirty="0"/>
          </a:p>
        </p:txBody>
      </p:sp>
    </p:spTree>
    <p:extLst>
      <p:ext uri="{BB962C8B-B14F-4D97-AF65-F5344CB8AC3E}">
        <p14:creationId xmlns:p14="http://schemas.microsoft.com/office/powerpoint/2010/main" val="157221735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atinum 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6D6C5BA-7684-40E9-9185-BB391CD7217B}"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5" name="Title 4"/>
          <p:cNvSpPr>
            <a:spLocks noGrp="1"/>
          </p:cNvSpPr>
          <p:nvPr>
            <p:ph type="title"/>
          </p:nvPr>
        </p:nvSpPr>
        <p:spPr>
          <a:xfrm>
            <a:off x="457200" y="0"/>
            <a:ext cx="8229600" cy="1417638"/>
          </a:xfrm>
        </p:spPr>
        <p:txBody>
          <a:bodyPr/>
          <a:lstStyle/>
          <a:p>
            <a:r>
              <a:rPr lang="en-US" smtClean="0"/>
              <a:t>Click to edit Master title style</a:t>
            </a:r>
            <a:endParaRPr lang="en-US"/>
          </a:p>
        </p:txBody>
      </p:sp>
    </p:spTree>
    <p:extLst>
      <p:ext uri="{BB962C8B-B14F-4D97-AF65-F5344CB8AC3E}">
        <p14:creationId xmlns:p14="http://schemas.microsoft.com/office/powerpoint/2010/main" val="199202994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atinum Bullets">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16D6C5BA-7684-40E9-9185-BB391CD7217B}"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6" name="Content Placeholder 5"/>
          <p:cNvSpPr>
            <a:spLocks noGrp="1"/>
          </p:cNvSpPr>
          <p:nvPr>
            <p:ph sz="quarter" idx="12"/>
          </p:nvPr>
        </p:nvSpPr>
        <p:spPr>
          <a:xfrm>
            <a:off x="508001" y="1640114"/>
            <a:ext cx="8229600" cy="4630511"/>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86937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atinum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16D6C5BA-7684-40E9-9185-BB391CD7217B}"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6" name="Table Placeholder 5"/>
          <p:cNvSpPr>
            <a:spLocks noGrp="1"/>
          </p:cNvSpPr>
          <p:nvPr>
            <p:ph type="tbl" sz="quarter" idx="12"/>
          </p:nvPr>
        </p:nvSpPr>
        <p:spPr>
          <a:xfrm>
            <a:off x="479425" y="1524000"/>
            <a:ext cx="8215313" cy="4687888"/>
          </a:xfrm>
        </p:spPr>
        <p:txBody>
          <a:bodyPr/>
          <a:lstStyle/>
          <a:p>
            <a:r>
              <a:rPr lang="en-US" dirty="0" smtClean="0"/>
              <a:t>Click icon to add table</a:t>
            </a:r>
            <a:endParaRPr lang="en-US" dirty="0"/>
          </a:p>
        </p:txBody>
      </p:sp>
    </p:spTree>
    <p:extLst>
      <p:ext uri="{BB962C8B-B14F-4D97-AF65-F5344CB8AC3E}">
        <p14:creationId xmlns:p14="http://schemas.microsoft.com/office/powerpoint/2010/main" val="599554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atinum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16D6C5BA-7684-40E9-9185-BB391CD7217B}"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6" name="Content Placeholder 5"/>
          <p:cNvSpPr>
            <a:spLocks noGrp="1"/>
          </p:cNvSpPr>
          <p:nvPr>
            <p:ph sz="quarter" idx="12"/>
          </p:nvPr>
        </p:nvSpPr>
        <p:spPr>
          <a:xfrm>
            <a:off x="349024" y="1668463"/>
            <a:ext cx="4019550" cy="4529137"/>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7" name="Content Placeholder 5"/>
          <p:cNvSpPr>
            <a:spLocks noGrp="1"/>
          </p:cNvSpPr>
          <p:nvPr>
            <p:ph sz="quarter" idx="13"/>
          </p:nvPr>
        </p:nvSpPr>
        <p:spPr>
          <a:xfrm>
            <a:off x="4819424" y="1668463"/>
            <a:ext cx="4019550" cy="4529137"/>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04806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Latinum Title Pa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217488" y="6488114"/>
            <a:ext cx="2192337" cy="369886"/>
          </a:xfrm>
        </p:spPr>
        <p:txBody>
          <a:bodyPr anchor="ctr">
            <a:noAutofit/>
          </a:bodyPr>
          <a:lstStyle>
            <a:lvl1pPr>
              <a:buNone/>
              <a:defRPr sz="1000" baseline="0">
                <a:solidFill>
                  <a:schemeClr val="bg1"/>
                </a:solidFill>
              </a:defRPr>
            </a:lvl1pPr>
            <a:lvl2pPr>
              <a:buNone/>
              <a:defRPr sz="1000">
                <a:solidFill>
                  <a:schemeClr val="bg1"/>
                </a:solidFill>
              </a:defRPr>
            </a:lvl2pPr>
            <a:lvl3pPr>
              <a:buNone/>
              <a:defRPr sz="1000">
                <a:solidFill>
                  <a:schemeClr val="bg1"/>
                </a:solidFill>
              </a:defRPr>
            </a:lvl3pPr>
            <a:lvl4pPr>
              <a:buFont typeface="Arial" pitchFamily="34" charset="0"/>
              <a:buNone/>
              <a:defRPr sz="1000">
                <a:solidFill>
                  <a:schemeClr val="bg1"/>
                </a:solidFill>
              </a:defRPr>
            </a:lvl4pPr>
            <a:lvl5pPr>
              <a:buFont typeface="Arial" pitchFamily="34" charset="0"/>
              <a:buNone/>
              <a:defRPr sz="1000">
                <a:solidFill>
                  <a:schemeClr val="bg1"/>
                </a:solidFill>
              </a:defRPr>
            </a:lvl5pPr>
          </a:lstStyle>
          <a:p>
            <a:pPr lvl="0"/>
            <a:r>
              <a:rPr lang="en-US" dirty="0" smtClean="0"/>
              <a:t>Insert Date</a:t>
            </a:r>
            <a:endParaRPr lang="en-US" dirty="0"/>
          </a:p>
        </p:txBody>
      </p:sp>
      <p:sp>
        <p:nvSpPr>
          <p:cNvPr id="7" name="Content Placeholder 5"/>
          <p:cNvSpPr>
            <a:spLocks noGrp="1"/>
          </p:cNvSpPr>
          <p:nvPr>
            <p:ph sz="quarter" idx="11" hasCustomPrompt="1"/>
          </p:nvPr>
        </p:nvSpPr>
        <p:spPr>
          <a:xfrm>
            <a:off x="2931660" y="6488114"/>
            <a:ext cx="3004683" cy="369886"/>
          </a:xfrm>
        </p:spPr>
        <p:txBody>
          <a:bodyPr anchor="ctr">
            <a:noAutofit/>
          </a:bodyPr>
          <a:lstStyle>
            <a:lvl1pPr>
              <a:buNone/>
              <a:defRPr sz="1000" baseline="0">
                <a:solidFill>
                  <a:schemeClr val="bg1"/>
                </a:solidFill>
              </a:defRPr>
            </a:lvl1pPr>
            <a:lvl2pPr>
              <a:buNone/>
              <a:defRPr sz="1000">
                <a:solidFill>
                  <a:schemeClr val="bg1"/>
                </a:solidFill>
              </a:defRPr>
            </a:lvl2pPr>
            <a:lvl3pPr>
              <a:buNone/>
              <a:defRPr sz="1000">
                <a:solidFill>
                  <a:schemeClr val="bg1"/>
                </a:solidFill>
              </a:defRPr>
            </a:lvl3pPr>
            <a:lvl4pPr>
              <a:buFont typeface="Arial" pitchFamily="34" charset="0"/>
              <a:buNone/>
              <a:defRPr sz="1000">
                <a:solidFill>
                  <a:schemeClr val="bg1"/>
                </a:solidFill>
              </a:defRPr>
            </a:lvl4pPr>
            <a:lvl5pPr>
              <a:buFont typeface="Arial" pitchFamily="34" charset="0"/>
              <a:buNone/>
              <a:defRPr sz="1000">
                <a:solidFill>
                  <a:schemeClr val="bg1"/>
                </a:solidFill>
              </a:defRPr>
            </a:lvl5pPr>
          </a:lstStyle>
          <a:p>
            <a:pPr lvl="0"/>
            <a:r>
              <a:rPr lang="en-US" dirty="0" smtClean="0"/>
              <a:t>Insert note if needed</a:t>
            </a:r>
            <a:endParaRPr lang="en-US" dirty="0"/>
          </a:p>
        </p:txBody>
      </p:sp>
      <p:sp>
        <p:nvSpPr>
          <p:cNvPr id="8" name="Content Placeholder 5"/>
          <p:cNvSpPr>
            <a:spLocks noGrp="1"/>
          </p:cNvSpPr>
          <p:nvPr>
            <p:ph sz="quarter" idx="12" hasCustomPrompt="1"/>
          </p:nvPr>
        </p:nvSpPr>
        <p:spPr>
          <a:xfrm>
            <a:off x="6357032" y="6488114"/>
            <a:ext cx="2540226" cy="369886"/>
          </a:xfrm>
        </p:spPr>
        <p:txBody>
          <a:bodyPr anchor="ctr">
            <a:noAutofit/>
          </a:bodyPr>
          <a:lstStyle>
            <a:lvl1pPr marL="0" indent="0">
              <a:buNone/>
              <a:defRPr sz="1000" baseline="0">
                <a:solidFill>
                  <a:schemeClr val="bg1"/>
                </a:solidFill>
              </a:defRPr>
            </a:lvl1pPr>
            <a:lvl2pPr>
              <a:buNone/>
              <a:defRPr sz="1000">
                <a:solidFill>
                  <a:schemeClr val="bg1"/>
                </a:solidFill>
              </a:defRPr>
            </a:lvl2pPr>
            <a:lvl3pPr>
              <a:buNone/>
              <a:defRPr sz="1000">
                <a:solidFill>
                  <a:schemeClr val="bg1"/>
                </a:solidFill>
              </a:defRPr>
            </a:lvl3pPr>
            <a:lvl4pPr>
              <a:buFont typeface="Arial" pitchFamily="34" charset="0"/>
              <a:buNone/>
              <a:defRPr sz="1000">
                <a:solidFill>
                  <a:schemeClr val="bg1"/>
                </a:solidFill>
              </a:defRPr>
            </a:lvl4pPr>
            <a:lvl5pPr>
              <a:buFont typeface="Arial" pitchFamily="34" charset="0"/>
              <a:buNone/>
              <a:defRPr sz="1000">
                <a:solidFill>
                  <a:schemeClr val="bg1"/>
                </a:solidFill>
              </a:defRPr>
            </a:lvl5pPr>
          </a:lstStyle>
          <a:p>
            <a:pPr lvl="0"/>
            <a:r>
              <a:rPr lang="en-US" dirty="0" smtClean="0"/>
              <a:t>Insert note if needed</a:t>
            </a:r>
            <a:endParaRPr lang="en-US" dirty="0"/>
          </a:p>
        </p:txBody>
      </p:sp>
      <p:pic>
        <p:nvPicPr>
          <p:cNvPr id="11" name="Picture 10" descr="logo.png"/>
          <p:cNvPicPr>
            <a:picLocks noChangeAspect="1"/>
          </p:cNvPicPr>
          <p:nvPr userDrawn="1"/>
        </p:nvPicPr>
        <p:blipFill>
          <a:blip r:embed="rId3" cstate="print"/>
          <a:stretch>
            <a:fillRect/>
          </a:stretch>
        </p:blipFill>
        <p:spPr>
          <a:xfrm>
            <a:off x="765680" y="2261505"/>
            <a:ext cx="2628157" cy="761095"/>
          </a:xfrm>
          <a:prstGeom prst="rect">
            <a:avLst/>
          </a:prstGeom>
        </p:spPr>
      </p:pic>
      <p:pic>
        <p:nvPicPr>
          <p:cNvPr id="13" name="Picture 12" descr="line.png"/>
          <p:cNvPicPr>
            <a:picLocks noChangeAspect="1"/>
          </p:cNvPicPr>
          <p:nvPr userDrawn="1"/>
        </p:nvPicPr>
        <p:blipFill>
          <a:blip r:embed="rId4" cstate="print"/>
          <a:stretch>
            <a:fillRect/>
          </a:stretch>
        </p:blipFill>
        <p:spPr>
          <a:xfrm>
            <a:off x="768350" y="3340100"/>
            <a:ext cx="9080500" cy="25400"/>
          </a:xfrm>
          <a:prstGeom prst="rect">
            <a:avLst/>
          </a:prstGeom>
        </p:spPr>
      </p:pic>
      <p:sp>
        <p:nvSpPr>
          <p:cNvPr id="17" name="Text Placeholder 16"/>
          <p:cNvSpPr>
            <a:spLocks noGrp="1"/>
          </p:cNvSpPr>
          <p:nvPr>
            <p:ph type="body" sz="quarter" idx="14" hasCustomPrompt="1"/>
          </p:nvPr>
        </p:nvSpPr>
        <p:spPr>
          <a:xfrm>
            <a:off x="755196" y="3425372"/>
            <a:ext cx="6488113" cy="1465263"/>
          </a:xfrm>
        </p:spPr>
        <p:txBody>
          <a:bodyPr>
            <a:normAutofit/>
          </a:bodyPr>
          <a:lstStyle>
            <a:lvl1pPr>
              <a:buNone/>
              <a:defRPr sz="1800">
                <a:solidFill>
                  <a:schemeClr val="bg1"/>
                </a:solidFill>
              </a:defRPr>
            </a:lvl1pPr>
          </a:lstStyle>
          <a:p>
            <a:pPr lvl="0"/>
            <a:r>
              <a:rPr lang="en-US" dirty="0" smtClean="0"/>
              <a:t>Title</a:t>
            </a:r>
            <a:endParaRPr lang="en-US" dirty="0"/>
          </a:p>
        </p:txBody>
      </p:sp>
      <p:sp>
        <p:nvSpPr>
          <p:cNvPr id="18" name="TextBox 17"/>
          <p:cNvSpPr txBox="1"/>
          <p:nvPr userDrawn="1"/>
        </p:nvSpPr>
        <p:spPr>
          <a:xfrm>
            <a:off x="5936343" y="5123542"/>
            <a:ext cx="2467429" cy="738664"/>
          </a:xfrm>
          <a:prstGeom prst="rect">
            <a:avLst/>
          </a:prstGeom>
          <a:noFill/>
        </p:spPr>
        <p:txBody>
          <a:bodyPr wrap="square" rtlCol="0">
            <a:spAutoFit/>
          </a:bodyPr>
          <a:lstStyle/>
          <a:p>
            <a:pPr algn="ctr" fontAlgn="auto">
              <a:spcBef>
                <a:spcPts val="0"/>
              </a:spcBef>
              <a:spcAft>
                <a:spcPts val="0"/>
              </a:spcAft>
              <a:buFont typeface="Wingdings" pitchFamily="2" charset="2"/>
              <a:buNone/>
              <a:defRPr/>
            </a:pPr>
            <a:r>
              <a:rPr lang="en-US" sz="1200" kern="0" dirty="0" smtClean="0">
                <a:solidFill>
                  <a:srgbClr val="FFFFFF"/>
                </a:solidFill>
                <a:latin typeface="Calibri"/>
                <a:cs typeface="Calibri"/>
              </a:rPr>
              <a:t>Linked by Knowledge. </a:t>
            </a:r>
          </a:p>
          <a:p>
            <a:pPr algn="ctr" fontAlgn="auto">
              <a:spcBef>
                <a:spcPts val="0"/>
              </a:spcBef>
              <a:spcAft>
                <a:spcPts val="0"/>
              </a:spcAft>
              <a:buFont typeface="Wingdings" pitchFamily="2" charset="2"/>
              <a:buNone/>
              <a:defRPr/>
            </a:pPr>
            <a:r>
              <a:rPr lang="en-US" sz="1200" kern="0" dirty="0" smtClean="0">
                <a:solidFill>
                  <a:srgbClr val="FFFFFF"/>
                </a:solidFill>
                <a:latin typeface="Calibri"/>
                <a:cs typeface="Calibri"/>
              </a:rPr>
              <a:t>                Powered by People.</a:t>
            </a:r>
          </a:p>
          <a:p>
            <a:endParaRPr lang="en-US"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45324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Latinum 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6D6C5BA-7684-40E9-9185-BB391CD7217B}"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64260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Latinum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16D6C5BA-7684-40E9-9185-BB391CD7217B}"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6" name="Content Placeholder 5"/>
          <p:cNvSpPr>
            <a:spLocks noGrp="1"/>
          </p:cNvSpPr>
          <p:nvPr>
            <p:ph sz="quarter" idx="12"/>
          </p:nvPr>
        </p:nvSpPr>
        <p:spPr>
          <a:xfrm>
            <a:off x="508001" y="1640114"/>
            <a:ext cx="8229600" cy="4630511"/>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93321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Latinum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16D6C5BA-7684-40E9-9185-BB391CD7217B}"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endParaRPr lang="en-US" dirty="0">
              <a:solidFill>
                <a:srgbClr val="000000"/>
              </a:solidFill>
            </a:endParaRPr>
          </a:p>
        </p:txBody>
      </p:sp>
      <p:sp>
        <p:nvSpPr>
          <p:cNvPr id="6" name="Table Placeholder 5"/>
          <p:cNvSpPr>
            <a:spLocks noGrp="1"/>
          </p:cNvSpPr>
          <p:nvPr>
            <p:ph type="tbl" sz="quarter" idx="12"/>
          </p:nvPr>
        </p:nvSpPr>
        <p:spPr>
          <a:xfrm>
            <a:off x="479425" y="1524000"/>
            <a:ext cx="8215313" cy="4687888"/>
          </a:xfrm>
        </p:spPr>
        <p:txBody>
          <a:bodyPr/>
          <a:lstStyle/>
          <a:p>
            <a:endParaRPr lang="en-US" dirty="0"/>
          </a:p>
        </p:txBody>
      </p:sp>
    </p:spTree>
    <p:extLst>
      <p:ext uri="{BB962C8B-B14F-4D97-AF65-F5344CB8AC3E}">
        <p14:creationId xmlns:p14="http://schemas.microsoft.com/office/powerpoint/2010/main" val="218497286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TOPBAR.jpg"/>
          <p:cNvPicPr>
            <a:picLocks noChangeAspect="1"/>
          </p:cNvPicPr>
          <p:nvPr/>
        </p:nvPicPr>
        <p:blipFill>
          <a:blip r:embed="rId15" cstate="print"/>
          <a:stretch>
            <a:fillRect/>
          </a:stretch>
        </p:blipFill>
        <p:spPr>
          <a:xfrm>
            <a:off x="0" y="-1270"/>
            <a:ext cx="9144000" cy="1417320"/>
          </a:xfrm>
          <a:prstGeom prst="rect">
            <a:avLst/>
          </a:prstGeom>
        </p:spPr>
      </p:pic>
      <p:sp>
        <p:nvSpPr>
          <p:cNvPr id="3" name="Text Placeholder 2"/>
          <p:cNvSpPr>
            <a:spLocks noGrp="1"/>
          </p:cNvSpPr>
          <p:nvPr>
            <p:ph type="body" idx="1"/>
          </p:nvPr>
        </p:nvSpPr>
        <p:spPr>
          <a:xfrm>
            <a:off x="457200" y="1600203"/>
            <a:ext cx="7543800" cy="426719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 name="Slide Number Placeholder 5"/>
          <p:cNvSpPr>
            <a:spLocks noGrp="1"/>
          </p:cNvSpPr>
          <p:nvPr>
            <p:ph type="sldNum" sz="quarter" idx="4"/>
          </p:nvPr>
        </p:nvSpPr>
        <p:spPr>
          <a:xfrm>
            <a:off x="8153400" y="6477000"/>
            <a:ext cx="762000" cy="365760"/>
          </a:xfrm>
          <a:prstGeom prst="rect">
            <a:avLst/>
          </a:prstGeom>
        </p:spPr>
        <p:txBody>
          <a:bodyPr vert="horz" lIns="91440" tIns="45720" rIns="91440" bIns="45720" rtlCol="0" anchor="ctr"/>
          <a:lstStyle>
            <a:lvl1pPr algn="r">
              <a:defRPr sz="900" b="1">
                <a:solidFill>
                  <a:schemeClr val="tx1"/>
                </a:solidFill>
                <a:latin typeface="+mn-lt"/>
                <a:cs typeface="Calibri"/>
              </a:defRPr>
            </a:lvl1pPr>
          </a:lstStyle>
          <a:p>
            <a:fld id="{16D6C5BA-7684-40E9-9185-BB391CD7217B}" type="slidenum">
              <a:rPr lang="en-US" smtClean="0">
                <a:solidFill>
                  <a:srgbClr val="000000"/>
                </a:solidFill>
              </a:rPr>
              <a:pPr/>
              <a:t>‹#›</a:t>
            </a:fld>
            <a:endParaRPr lang="en-US" dirty="0">
              <a:solidFill>
                <a:srgbClr val="000000"/>
              </a:solidFill>
            </a:endParaRPr>
          </a:p>
        </p:txBody>
      </p:sp>
      <p:sp>
        <p:nvSpPr>
          <p:cNvPr id="15" name="Footer Placeholder 9"/>
          <p:cNvSpPr>
            <a:spLocks noGrp="1"/>
          </p:cNvSpPr>
          <p:nvPr>
            <p:ph type="ftr" sz="quarter" idx="3"/>
          </p:nvPr>
        </p:nvSpPr>
        <p:spPr>
          <a:xfrm>
            <a:off x="2238831" y="6476998"/>
            <a:ext cx="4495800" cy="365760"/>
          </a:xfrm>
          <a:prstGeom prst="rect">
            <a:avLst/>
          </a:prstGeom>
        </p:spPr>
        <p:txBody>
          <a:bodyPr vert="horz" lIns="91440" tIns="45720" rIns="91440" bIns="45720" rtlCol="0" anchor="ctr"/>
          <a:lstStyle>
            <a:lvl1pPr algn="ctr">
              <a:defRPr sz="900">
                <a:solidFill>
                  <a:schemeClr val="tx1"/>
                </a:solidFill>
                <a:latin typeface="+mn-lt"/>
              </a:defRPr>
            </a:lvl1pPr>
          </a:lstStyle>
          <a:p>
            <a:endParaRPr lang="en-US" dirty="0">
              <a:solidFill>
                <a:srgbClr val="000000"/>
              </a:solidFill>
              <a:cs typeface="Arial" pitchFamily="34" charset="0"/>
            </a:endParaRPr>
          </a:p>
        </p:txBody>
      </p:sp>
      <p:sp>
        <p:nvSpPr>
          <p:cNvPr id="9" name="Title Placeholder 8"/>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pic>
        <p:nvPicPr>
          <p:cNvPr id="7" name="Picture 6" descr="TOPBAR.jpg"/>
          <p:cNvPicPr>
            <a:picLocks noChangeAspect="1"/>
          </p:cNvPicPr>
          <p:nvPr/>
        </p:nvPicPr>
        <p:blipFill>
          <a:blip r:embed="rId15" cstate="print"/>
          <a:stretch>
            <a:fillRect/>
          </a:stretch>
        </p:blipFill>
        <p:spPr>
          <a:xfrm>
            <a:off x="0" y="-1270"/>
            <a:ext cx="9144000" cy="1417320"/>
          </a:xfrm>
          <a:prstGeom prst="rect">
            <a:avLst/>
          </a:prstGeom>
        </p:spPr>
      </p:pic>
    </p:spTree>
    <p:extLst>
      <p:ext uri="{BB962C8B-B14F-4D97-AF65-F5344CB8AC3E}">
        <p14:creationId xmlns:p14="http://schemas.microsoft.com/office/powerpoint/2010/main" val="200518526"/>
      </p:ext>
    </p:extLst>
  </p:cSld>
  <p:clrMap bg1="lt1" tx1="dk1" bg2="lt2" tx2="dk2" accent1="accent1" accent2="accent2" accent3="accent3" accent4="accent4" accent5="accent5" accent6="accent6" hlink="hlink" folHlink="folHlink"/>
  <p:sldLayoutIdLst>
    <p:sldLayoutId id="2147484875" r:id="rId1"/>
    <p:sldLayoutId id="2147484876" r:id="rId2"/>
    <p:sldLayoutId id="2147484877" r:id="rId3"/>
    <p:sldLayoutId id="2147484878" r:id="rId4"/>
    <p:sldLayoutId id="2147484879" r:id="rId5"/>
    <p:sldLayoutId id="2147484880" r:id="rId6"/>
    <p:sldLayoutId id="2147484881" r:id="rId7"/>
    <p:sldLayoutId id="2147484882" r:id="rId8"/>
    <p:sldLayoutId id="2147484883" r:id="rId9"/>
    <p:sldLayoutId id="2147484884" r:id="rId10"/>
    <p:sldLayoutId id="2147484885" r:id="rId11"/>
    <p:sldLayoutId id="2147484888" r:id="rId12"/>
  </p:sldLayoutIdLst>
  <p:hf hdr="0" ftr="0" dt="0"/>
  <p:txStyles>
    <p:titleStyle>
      <a:lvl1pPr algn="ctr" eaLnBrk="1" hangingPunct="1">
        <a:defRPr sz="3200" b="0" i="0" u="none">
          <a:solidFill>
            <a:schemeClr val="bg1"/>
          </a:solidFill>
          <a:latin typeface="+mj-lt"/>
          <a:cs typeface="Arial" pitchFamily="34" charset="0"/>
        </a:defRPr>
      </a:lvl1pPr>
    </p:titleStyle>
    <p:bodyStyle>
      <a:lvl1pPr marL="457200" indent="-457200" eaLnBrk="1" hangingPunct="1">
        <a:buFont typeface="Wingdings" pitchFamily="2" charset="2"/>
        <a:buChar char="§"/>
        <a:defRPr sz="2200" b="0">
          <a:latin typeface="Arial" pitchFamily="34" charset="0"/>
          <a:cs typeface="Arial" pitchFamily="34" charset="0"/>
        </a:defRPr>
      </a:lvl1pPr>
      <a:lvl2pPr marL="914400" indent="-457200" eaLnBrk="1" hangingPunct="1">
        <a:buFontTx/>
        <a:buChar char="̶"/>
        <a:defRPr b="0" i="0" u="none">
          <a:latin typeface="Arial" pitchFamily="34" charset="0"/>
          <a:cs typeface="Arial" pitchFamily="34" charset="0"/>
        </a:defRPr>
      </a:lvl2pPr>
      <a:lvl3pPr marL="1147763" indent="-233363" eaLnBrk="1" hangingPunct="1">
        <a:buFont typeface="Wingdings" pitchFamily="2" charset="2"/>
        <a:buChar char="ü"/>
        <a:defRPr sz="1400" baseline="0">
          <a:latin typeface="Arial" pitchFamily="34" charset="0"/>
          <a:cs typeface="Arial" pitchFamily="34" charset="0"/>
        </a:defRPr>
      </a:lvl3pPr>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3" Type="http://schemas.openxmlformats.org/officeDocument/2006/relationships/image" Target="../media/image36.jpeg"/><Relationship Id="rId7" Type="http://schemas.openxmlformats.org/officeDocument/2006/relationships/image" Target="../media/image40.jpeg"/><Relationship Id="rId12" Type="http://schemas.openxmlformats.org/officeDocument/2006/relationships/image" Target="../media/image45.jpeg"/><Relationship Id="rId2" Type="http://schemas.openxmlformats.org/officeDocument/2006/relationships/image" Target="../media/image35.jpeg"/><Relationship Id="rId16"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jpeg"/><Relationship Id="rId5" Type="http://schemas.openxmlformats.org/officeDocument/2006/relationships/image" Target="../media/image38.jpeg"/><Relationship Id="rId15" Type="http://schemas.openxmlformats.org/officeDocument/2006/relationships/image" Target="../media/image48.jpe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 Id="rId14" Type="http://schemas.openxmlformats.org/officeDocument/2006/relationships/image" Target="../media/image47.jpe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endParaRPr lang="en-US" dirty="0"/>
          </a:p>
        </p:txBody>
      </p:sp>
      <p:sp>
        <p:nvSpPr>
          <p:cNvPr id="4" name="Content Placeholder 3"/>
          <p:cNvSpPr>
            <a:spLocks noGrp="1"/>
          </p:cNvSpPr>
          <p:nvPr>
            <p:ph sz="quarter" idx="12"/>
          </p:nvPr>
        </p:nvSpPr>
        <p:spPr/>
        <p:txBody>
          <a:bodyPr/>
          <a:lstStyle/>
          <a:p>
            <a:endParaRPr lang="en-US" dirty="0"/>
          </a:p>
        </p:txBody>
      </p:sp>
      <p:sp>
        <p:nvSpPr>
          <p:cNvPr id="5" name="Text Placeholder 4"/>
          <p:cNvSpPr>
            <a:spLocks noGrp="1"/>
          </p:cNvSpPr>
          <p:nvPr>
            <p:ph type="body" sz="quarter" idx="14"/>
          </p:nvPr>
        </p:nvSpPr>
        <p:spPr/>
        <p:txBody>
          <a:bodyPr/>
          <a:lstStyle/>
          <a:p>
            <a:r>
              <a:rPr lang="en-US" dirty="0"/>
              <a:t>Essentials of Hispanic Marketing: </a:t>
            </a:r>
            <a:r>
              <a:rPr lang="en-US" dirty="0" smtClean="0"/>
              <a:t>Cultural </a:t>
            </a:r>
            <a:r>
              <a:rPr lang="en-US" dirty="0"/>
              <a:t>Insights for Best-in-Class Marketing</a:t>
            </a:r>
          </a:p>
          <a:p>
            <a:endParaRPr lang="en-US" dirty="0" smtClean="0"/>
          </a:p>
        </p:txBody>
      </p:sp>
      <p:sp>
        <p:nvSpPr>
          <p:cNvPr id="6" name="Content Placeholder 5"/>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7748943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 y="1418913"/>
            <a:ext cx="9144001" cy="5468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2" y="1407972"/>
            <a:ext cx="9144001" cy="187270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6000" b="1" dirty="0" smtClean="0">
              <a:solidFill>
                <a:schemeClr val="tx1"/>
              </a:solidFill>
              <a:latin typeface="Arial" pitchFamily="34" charset="0"/>
              <a:cs typeface="Arial" pitchFamily="34" charset="0"/>
            </a:endParaRPr>
          </a:p>
        </p:txBody>
      </p:sp>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10</a:t>
            </a:fld>
            <a:endParaRPr lang="en-US" dirty="0">
              <a:solidFill>
                <a:srgbClr val="000000"/>
              </a:solidFill>
            </a:endParaRPr>
          </a:p>
        </p:txBody>
      </p:sp>
      <p:sp>
        <p:nvSpPr>
          <p:cNvPr id="3" name="Title 2"/>
          <p:cNvSpPr>
            <a:spLocks noGrp="1"/>
          </p:cNvSpPr>
          <p:nvPr>
            <p:ph type="title"/>
          </p:nvPr>
        </p:nvSpPr>
        <p:spPr/>
        <p:txBody>
          <a:bodyPr>
            <a:normAutofit fontScale="90000"/>
          </a:bodyPr>
          <a:lstStyle/>
          <a:p>
            <a:r>
              <a:rPr lang="en-US" dirty="0" smtClean="0"/>
              <a:t>Language Is One Signifier of Culture—the Prevalence of Spanish Means Latino Culture Will Continue to Flourish in the U.S</a:t>
            </a:r>
            <a:r>
              <a:rPr lang="en-US" dirty="0"/>
              <a:t>.</a:t>
            </a:r>
          </a:p>
        </p:txBody>
      </p:sp>
      <p:sp>
        <p:nvSpPr>
          <p:cNvPr id="5" name="Rectangle 4"/>
          <p:cNvSpPr/>
          <p:nvPr/>
        </p:nvSpPr>
        <p:spPr>
          <a:xfrm>
            <a:off x="110834" y="1473143"/>
            <a:ext cx="4558148" cy="1704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800" b="1" dirty="0" smtClean="0">
                <a:solidFill>
                  <a:schemeClr val="bg1"/>
                </a:solidFill>
                <a:latin typeface="Arial" pitchFamily="34" charset="0"/>
                <a:cs typeface="Arial" pitchFamily="34" charset="0"/>
              </a:rPr>
              <a:t>66%</a:t>
            </a:r>
          </a:p>
        </p:txBody>
      </p:sp>
      <p:sp>
        <p:nvSpPr>
          <p:cNvPr id="6" name="Rectangle 5"/>
          <p:cNvSpPr/>
          <p:nvPr/>
        </p:nvSpPr>
        <p:spPr>
          <a:xfrm>
            <a:off x="3796144" y="1618615"/>
            <a:ext cx="5347855" cy="471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solidFill>
                  <a:schemeClr val="bg1"/>
                </a:solidFill>
                <a:latin typeface="Arial" pitchFamily="34" charset="0"/>
                <a:cs typeface="Arial" pitchFamily="34" charset="0"/>
              </a:rPr>
              <a:t>Of Hispanics </a:t>
            </a:r>
            <a:r>
              <a:rPr lang="en-US" sz="4000" b="1" dirty="0" smtClean="0">
                <a:solidFill>
                  <a:schemeClr val="bg1"/>
                </a:solidFill>
                <a:latin typeface="Arial" pitchFamily="34" charset="0"/>
                <a:cs typeface="Arial" pitchFamily="34" charset="0"/>
              </a:rPr>
              <a:t>will</a:t>
            </a:r>
            <a:r>
              <a:rPr lang="en-US" sz="4000" dirty="0" smtClean="0">
                <a:solidFill>
                  <a:schemeClr val="bg1"/>
                </a:solidFill>
                <a:latin typeface="Arial" pitchFamily="34" charset="0"/>
                <a:cs typeface="Arial" pitchFamily="34" charset="0"/>
              </a:rPr>
              <a:t> </a:t>
            </a:r>
          </a:p>
        </p:txBody>
      </p:sp>
      <p:sp>
        <p:nvSpPr>
          <p:cNvPr id="7" name="Rectangle 6"/>
          <p:cNvSpPr/>
          <p:nvPr/>
        </p:nvSpPr>
        <p:spPr>
          <a:xfrm>
            <a:off x="3796144" y="2113315"/>
            <a:ext cx="5347855" cy="471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solidFill>
                  <a:schemeClr val="bg1"/>
                </a:solidFill>
                <a:latin typeface="Arial" pitchFamily="34" charset="0"/>
                <a:cs typeface="Arial" pitchFamily="34" charset="0"/>
              </a:rPr>
              <a:t>speak Spanish at </a:t>
            </a:r>
            <a:endParaRPr lang="en-US" sz="4000" b="1" dirty="0" smtClean="0">
              <a:solidFill>
                <a:schemeClr val="bg1"/>
              </a:solidFill>
              <a:latin typeface="Arial" pitchFamily="34" charset="0"/>
              <a:cs typeface="Arial" pitchFamily="34" charset="0"/>
            </a:endParaRPr>
          </a:p>
        </p:txBody>
      </p:sp>
      <p:sp>
        <p:nvSpPr>
          <p:cNvPr id="8" name="Rectangle 7"/>
          <p:cNvSpPr/>
          <p:nvPr/>
        </p:nvSpPr>
        <p:spPr>
          <a:xfrm>
            <a:off x="3796144" y="2608015"/>
            <a:ext cx="5347855" cy="471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dirty="0" smtClean="0">
                <a:solidFill>
                  <a:schemeClr val="bg1"/>
                </a:solidFill>
                <a:latin typeface="Arial" pitchFamily="34" charset="0"/>
                <a:cs typeface="Arial" pitchFamily="34" charset="0"/>
              </a:rPr>
              <a:t>home </a:t>
            </a:r>
            <a:r>
              <a:rPr lang="en-US" sz="4000" dirty="0" smtClean="0">
                <a:solidFill>
                  <a:schemeClr val="bg1"/>
                </a:solidFill>
                <a:latin typeface="Arial" pitchFamily="34" charset="0"/>
                <a:cs typeface="Arial" pitchFamily="34" charset="0"/>
              </a:rPr>
              <a:t>in </a:t>
            </a:r>
            <a:r>
              <a:rPr lang="en-US" sz="4000" b="1" dirty="0" smtClean="0">
                <a:solidFill>
                  <a:schemeClr val="bg1"/>
                </a:solidFill>
                <a:latin typeface="Arial" pitchFamily="34" charset="0"/>
                <a:cs typeface="Arial" pitchFamily="34" charset="0"/>
              </a:rPr>
              <a:t>2020 </a:t>
            </a:r>
            <a:endParaRPr lang="en-US" sz="4000" dirty="0" smtClean="0">
              <a:solidFill>
                <a:schemeClr val="bg1"/>
              </a:solidFill>
              <a:latin typeface="Arial" pitchFamily="34" charset="0"/>
              <a:cs typeface="Arial" pitchFamily="34" charset="0"/>
            </a:endParaRPr>
          </a:p>
        </p:txBody>
      </p:sp>
      <p:sp>
        <p:nvSpPr>
          <p:cNvPr id="12" name="TextBox 11"/>
          <p:cNvSpPr txBox="1"/>
          <p:nvPr/>
        </p:nvSpPr>
        <p:spPr>
          <a:xfrm>
            <a:off x="159653" y="6555377"/>
            <a:ext cx="4689437" cy="230832"/>
          </a:xfrm>
          <a:prstGeom prst="rect">
            <a:avLst/>
          </a:prstGeom>
          <a:noFill/>
        </p:spPr>
        <p:txBody>
          <a:bodyPr wrap="square" rtlCol="0">
            <a:spAutoFit/>
          </a:bodyPr>
          <a:lstStyle/>
          <a:p>
            <a:r>
              <a:rPr lang="en-US" sz="900" dirty="0" smtClean="0">
                <a:solidFill>
                  <a:schemeClr val="bg1">
                    <a:lumMod val="50000"/>
                  </a:schemeClr>
                </a:solidFill>
              </a:rPr>
              <a:t>Source: U.S. Census Bureau “Language </a:t>
            </a:r>
            <a:r>
              <a:rPr lang="en-US" sz="900" dirty="0">
                <a:solidFill>
                  <a:schemeClr val="bg1">
                    <a:lumMod val="50000"/>
                  </a:schemeClr>
                </a:solidFill>
              </a:rPr>
              <a:t>Projections: 2010 to </a:t>
            </a:r>
            <a:r>
              <a:rPr lang="en-US" sz="900" dirty="0" smtClean="0">
                <a:solidFill>
                  <a:schemeClr val="bg1">
                    <a:lumMod val="50000"/>
                  </a:schemeClr>
                </a:solidFill>
              </a:rPr>
              <a:t>2020” (August 2011)</a:t>
            </a:r>
            <a:endParaRPr lang="en-US" sz="900" dirty="0">
              <a:solidFill>
                <a:schemeClr val="bg1">
                  <a:lumMod val="50000"/>
                </a:schemeClr>
              </a:solidFill>
            </a:endParaRPr>
          </a:p>
        </p:txBody>
      </p:sp>
    </p:spTree>
    <p:extLst>
      <p:ext uri="{BB962C8B-B14F-4D97-AF65-F5344CB8AC3E}">
        <p14:creationId xmlns:p14="http://schemas.microsoft.com/office/powerpoint/2010/main" val="9481211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0" y="1396198"/>
            <a:ext cx="9144000" cy="5492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11</a:t>
            </a:fld>
            <a:endParaRPr lang="en-US" dirty="0">
              <a:solidFill>
                <a:srgbClr val="000000"/>
              </a:solidFill>
            </a:endParaRPr>
          </a:p>
        </p:txBody>
      </p:sp>
      <p:sp>
        <p:nvSpPr>
          <p:cNvPr id="3" name="Title 2"/>
          <p:cNvSpPr>
            <a:spLocks noGrp="1"/>
          </p:cNvSpPr>
          <p:nvPr>
            <p:ph type="title"/>
          </p:nvPr>
        </p:nvSpPr>
        <p:spPr/>
        <p:txBody>
          <a:bodyPr/>
          <a:lstStyle/>
          <a:p>
            <a:r>
              <a:rPr lang="en-US" dirty="0" smtClean="0"/>
              <a:t>Strong Underlying Trends Will Power Spanish Language Into the Future</a:t>
            </a:r>
            <a:endParaRPr lang="en-US" dirty="0"/>
          </a:p>
        </p:txBody>
      </p:sp>
      <p:sp>
        <p:nvSpPr>
          <p:cNvPr id="5" name="Rectangle 4"/>
          <p:cNvSpPr/>
          <p:nvPr/>
        </p:nvSpPr>
        <p:spPr>
          <a:xfrm>
            <a:off x="0" y="1649877"/>
            <a:ext cx="2705100" cy="1657133"/>
          </a:xfrm>
          <a:prstGeom prst="rect">
            <a:avLst/>
          </a:prstGeom>
          <a:solidFill>
            <a:schemeClr val="accent2">
              <a:lumMod val="75000"/>
              <a:alpha val="92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574675" indent="-3175"/>
            <a:r>
              <a:rPr lang="en-US" sz="2200" b="1" dirty="0">
                <a:latin typeface="Arial" pitchFamily="34" charset="0"/>
                <a:cs typeface="Arial" pitchFamily="34" charset="0"/>
              </a:rPr>
              <a:t>Travel</a:t>
            </a:r>
          </a:p>
        </p:txBody>
      </p:sp>
      <p:sp>
        <p:nvSpPr>
          <p:cNvPr id="9" name="Rectangle 8"/>
          <p:cNvSpPr/>
          <p:nvPr/>
        </p:nvSpPr>
        <p:spPr>
          <a:xfrm>
            <a:off x="5580742" y="2682714"/>
            <a:ext cx="3454400" cy="2919800"/>
          </a:xfrm>
          <a:prstGeom prst="rect">
            <a:avLst/>
          </a:prstGeom>
          <a:solidFill>
            <a:schemeClr val="accent2">
              <a:lumMod val="50000"/>
              <a:alpha val="92000"/>
            </a:schemeClr>
          </a:solidFill>
          <a:ln w="28575">
            <a:solidFill>
              <a:schemeClr val="bg1"/>
            </a:solidFill>
          </a:ln>
          <a:effectLst>
            <a:outerShdw blurRad="50800" dist="76200" dir="10800000" algn="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itchFamily="34" charset="0"/>
                <a:cs typeface="Arial" pitchFamily="34" charset="0"/>
              </a:rPr>
              <a:t>These </a:t>
            </a:r>
            <a:r>
              <a:rPr lang="en-US" sz="2800" b="1" dirty="0" smtClean="0">
                <a:latin typeface="Arial" pitchFamily="34" charset="0"/>
                <a:cs typeface="Arial" pitchFamily="34" charset="0"/>
              </a:rPr>
              <a:t>trends will allow Spanish to flourish and </a:t>
            </a:r>
            <a:r>
              <a:rPr lang="en-US" sz="2800" b="1" i="1" dirty="0" smtClean="0">
                <a:latin typeface="Arial" pitchFamily="34" charset="0"/>
                <a:cs typeface="Arial" pitchFamily="34" charset="0"/>
              </a:rPr>
              <a:t>increase</a:t>
            </a:r>
            <a:r>
              <a:rPr lang="en-US" sz="2800" b="1" dirty="0" smtClean="0">
                <a:latin typeface="Arial" pitchFamily="34" charset="0"/>
                <a:cs typeface="Arial" pitchFamily="34" charset="0"/>
              </a:rPr>
              <a:t> the impact it has on the larger U.S.</a:t>
            </a:r>
            <a:endParaRPr lang="en-US" sz="2800" b="1" dirty="0">
              <a:latin typeface="Arial" pitchFamily="34" charset="0"/>
              <a:cs typeface="Arial" pitchFamily="34" charset="0"/>
            </a:endParaRPr>
          </a:p>
        </p:txBody>
      </p:sp>
      <p:sp>
        <p:nvSpPr>
          <p:cNvPr id="16" name="Down Arrow 15"/>
          <p:cNvSpPr/>
          <p:nvPr/>
        </p:nvSpPr>
        <p:spPr>
          <a:xfrm flipV="1">
            <a:off x="101599" y="2114984"/>
            <a:ext cx="408669" cy="5677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28" name="Rectangle 27"/>
          <p:cNvSpPr/>
          <p:nvPr/>
        </p:nvSpPr>
        <p:spPr>
          <a:xfrm>
            <a:off x="0" y="3307010"/>
            <a:ext cx="2705100" cy="1657133"/>
          </a:xfrm>
          <a:prstGeom prst="rect">
            <a:avLst/>
          </a:prstGeom>
          <a:solidFill>
            <a:schemeClr val="accent2">
              <a:lumMod val="75000"/>
              <a:alpha val="92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574675" indent="-3175"/>
            <a:r>
              <a:rPr lang="en-US" sz="2200" b="1" dirty="0">
                <a:latin typeface="Arial" pitchFamily="34" charset="0"/>
                <a:cs typeface="Arial" pitchFamily="34" charset="0"/>
              </a:rPr>
              <a:t>Mobile </a:t>
            </a:r>
            <a:r>
              <a:rPr lang="en-US" sz="2200" b="1" dirty="0" smtClean="0">
                <a:latin typeface="Arial" pitchFamily="34" charset="0"/>
                <a:cs typeface="Arial" pitchFamily="34" charset="0"/>
              </a:rPr>
              <a:t>revolution</a:t>
            </a:r>
            <a:endParaRPr lang="en-US" sz="2200" b="1" dirty="0">
              <a:latin typeface="Arial" pitchFamily="34" charset="0"/>
              <a:cs typeface="Arial" pitchFamily="34" charset="0"/>
            </a:endParaRPr>
          </a:p>
        </p:txBody>
      </p:sp>
      <p:sp>
        <p:nvSpPr>
          <p:cNvPr id="30" name="Down Arrow 29"/>
          <p:cNvSpPr/>
          <p:nvPr/>
        </p:nvSpPr>
        <p:spPr>
          <a:xfrm flipV="1">
            <a:off x="101599" y="3772117"/>
            <a:ext cx="408669" cy="5677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32" name="Rectangle 31"/>
          <p:cNvSpPr/>
          <p:nvPr/>
        </p:nvSpPr>
        <p:spPr>
          <a:xfrm>
            <a:off x="0" y="4964143"/>
            <a:ext cx="2705100" cy="1657133"/>
          </a:xfrm>
          <a:prstGeom prst="rect">
            <a:avLst/>
          </a:prstGeom>
          <a:solidFill>
            <a:schemeClr val="accent2">
              <a:lumMod val="75000"/>
              <a:alpha val="92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574675" indent="-3175"/>
            <a:r>
              <a:rPr lang="en-US" sz="2200" b="1" dirty="0">
                <a:latin typeface="Arial" pitchFamily="34" charset="0"/>
                <a:cs typeface="Arial" pitchFamily="34" charset="0"/>
              </a:rPr>
              <a:t>USH </a:t>
            </a:r>
            <a:r>
              <a:rPr lang="en-US" sz="2200" b="1" dirty="0" smtClean="0">
                <a:latin typeface="Arial" pitchFamily="34" charset="0"/>
                <a:cs typeface="Arial" pitchFamily="34" charset="0"/>
              </a:rPr>
              <a:t>critical </a:t>
            </a:r>
            <a:r>
              <a:rPr lang="en-US" sz="2200" b="1" dirty="0">
                <a:latin typeface="Arial" pitchFamily="34" charset="0"/>
                <a:cs typeface="Arial" pitchFamily="34" charset="0"/>
              </a:rPr>
              <a:t>mass</a:t>
            </a:r>
          </a:p>
        </p:txBody>
      </p:sp>
      <p:sp>
        <p:nvSpPr>
          <p:cNvPr id="34" name="Down Arrow 33"/>
          <p:cNvSpPr/>
          <p:nvPr/>
        </p:nvSpPr>
        <p:spPr>
          <a:xfrm flipV="1">
            <a:off x="101599" y="5429250"/>
            <a:ext cx="408669" cy="5677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7" name="Rectangle 6"/>
          <p:cNvSpPr/>
          <p:nvPr/>
        </p:nvSpPr>
        <p:spPr>
          <a:xfrm>
            <a:off x="2705100" y="1649877"/>
            <a:ext cx="2705100" cy="1657133"/>
          </a:xfrm>
          <a:prstGeom prst="rect">
            <a:avLst/>
          </a:prstGeom>
          <a:solidFill>
            <a:schemeClr val="accent2">
              <a:lumMod val="75000"/>
              <a:alpha val="92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509588"/>
            <a:r>
              <a:rPr lang="en-US" sz="2200" b="1" dirty="0"/>
              <a:t>Latino pride</a:t>
            </a:r>
          </a:p>
        </p:txBody>
      </p:sp>
      <p:sp>
        <p:nvSpPr>
          <p:cNvPr id="19" name="Down Arrow 18"/>
          <p:cNvSpPr/>
          <p:nvPr/>
        </p:nvSpPr>
        <p:spPr>
          <a:xfrm flipV="1">
            <a:off x="2801256" y="2114984"/>
            <a:ext cx="408669" cy="5677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29" name="Rectangle 28"/>
          <p:cNvSpPr/>
          <p:nvPr/>
        </p:nvSpPr>
        <p:spPr>
          <a:xfrm>
            <a:off x="2705100" y="3307010"/>
            <a:ext cx="2705100" cy="1657133"/>
          </a:xfrm>
          <a:prstGeom prst="rect">
            <a:avLst/>
          </a:prstGeom>
          <a:solidFill>
            <a:schemeClr val="accent2">
              <a:lumMod val="75000"/>
              <a:alpha val="92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509588"/>
            <a:r>
              <a:rPr lang="en-US" sz="2200" b="1" dirty="0"/>
              <a:t>Spanish language media</a:t>
            </a:r>
          </a:p>
        </p:txBody>
      </p:sp>
      <p:sp>
        <p:nvSpPr>
          <p:cNvPr id="31" name="Down Arrow 30"/>
          <p:cNvSpPr/>
          <p:nvPr/>
        </p:nvSpPr>
        <p:spPr>
          <a:xfrm flipV="1">
            <a:off x="2801256" y="3772117"/>
            <a:ext cx="408669" cy="5677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33" name="Rectangle 32"/>
          <p:cNvSpPr/>
          <p:nvPr/>
        </p:nvSpPr>
        <p:spPr>
          <a:xfrm>
            <a:off x="2705100" y="4964143"/>
            <a:ext cx="2705100" cy="1657133"/>
          </a:xfrm>
          <a:prstGeom prst="rect">
            <a:avLst/>
          </a:prstGeom>
          <a:solidFill>
            <a:schemeClr val="accent2">
              <a:lumMod val="75000"/>
              <a:alpha val="92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509588"/>
            <a:r>
              <a:rPr lang="en-US" sz="2200" b="1" dirty="0"/>
              <a:t>Bilingualism </a:t>
            </a:r>
            <a:r>
              <a:rPr lang="en-US" sz="2200" b="1" dirty="0" smtClean="0"/>
              <a:t>seen as an </a:t>
            </a:r>
            <a:r>
              <a:rPr lang="en-US" sz="2200" b="1" dirty="0"/>
              <a:t>asset</a:t>
            </a:r>
          </a:p>
        </p:txBody>
      </p:sp>
      <p:sp>
        <p:nvSpPr>
          <p:cNvPr id="35" name="Down Arrow 34"/>
          <p:cNvSpPr/>
          <p:nvPr/>
        </p:nvSpPr>
        <p:spPr>
          <a:xfrm flipV="1">
            <a:off x="2801256" y="5429250"/>
            <a:ext cx="408669" cy="56773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Tree>
    <p:extLst>
      <p:ext uri="{BB962C8B-B14F-4D97-AF65-F5344CB8AC3E}">
        <p14:creationId xmlns:p14="http://schemas.microsoft.com/office/powerpoint/2010/main" val="179451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6" grpId="0" animBg="1"/>
      <p:bldP spid="28" grpId="0" animBg="1"/>
      <p:bldP spid="30" grpId="0" animBg="1"/>
      <p:bldP spid="32" grpId="0" animBg="1"/>
      <p:bldP spid="34" grpId="0" animBg="1"/>
      <p:bldP spid="7" grpId="0" animBg="1"/>
      <p:bldP spid="19" grpId="0" animBg="1"/>
      <p:bldP spid="29" grpId="0" animBg="1"/>
      <p:bldP spid="31" grpId="0" animBg="1"/>
      <p:bldP spid="33" grpId="0" animBg="1"/>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12</a:t>
            </a:fld>
            <a:endParaRPr lang="en-US" dirty="0">
              <a:solidFill>
                <a:srgbClr val="000000"/>
              </a:solidFill>
            </a:endParaRPr>
          </a:p>
        </p:txBody>
      </p:sp>
      <p:sp>
        <p:nvSpPr>
          <p:cNvPr id="3" name="Title 2"/>
          <p:cNvSpPr>
            <a:spLocks noGrp="1"/>
          </p:cNvSpPr>
          <p:nvPr>
            <p:ph type="title"/>
          </p:nvPr>
        </p:nvSpPr>
        <p:spPr/>
        <p:txBody>
          <a:bodyPr/>
          <a:lstStyle/>
          <a:p>
            <a:r>
              <a:rPr lang="en-US" dirty="0" smtClean="0"/>
              <a:t>Advertising in Spanish Matters </a:t>
            </a:r>
            <a:endParaRPr lang="en-US" dirty="0"/>
          </a:p>
        </p:txBody>
      </p:sp>
      <p:sp>
        <p:nvSpPr>
          <p:cNvPr id="4" name="Title 1"/>
          <p:cNvSpPr txBox="1">
            <a:spLocks/>
          </p:cNvSpPr>
          <p:nvPr/>
        </p:nvSpPr>
        <p:spPr>
          <a:xfrm>
            <a:off x="825909" y="2005418"/>
            <a:ext cx="7388942" cy="4395382"/>
          </a:xfrm>
          <a:prstGeom prst="rect">
            <a:avLst/>
          </a:prstGeom>
        </p:spPr>
        <p:txBody>
          <a:bodyPr vert="horz" lIns="65295" tIns="32647" rIns="65295" bIns="32647" rtlCol="0" anchor="t">
            <a:noAutofit/>
          </a:bodyPr>
          <a:lstStyle/>
          <a:p>
            <a:pPr marL="514350" indent="-514350" defTabSz="326476">
              <a:lnSpc>
                <a:spcPct val="90000"/>
              </a:lnSpc>
              <a:spcBef>
                <a:spcPct val="0"/>
              </a:spcBef>
              <a:buFont typeface="+mj-lt"/>
              <a:buAutoNum type="arabicPeriod"/>
              <a:defRPr/>
            </a:pPr>
            <a:r>
              <a:rPr lang="en-US" sz="2800" spc="-150" dirty="0" smtClean="0">
                <a:cs typeface="Calibri"/>
              </a:rPr>
              <a:t>Hispanics recall commercials in English as well as non-Hispanics</a:t>
            </a:r>
            <a:br>
              <a:rPr lang="en-US" sz="2800" spc="-150" dirty="0" smtClean="0">
                <a:cs typeface="Calibri"/>
              </a:rPr>
            </a:br>
            <a:endParaRPr lang="en-US" sz="2800" spc="-150" dirty="0" smtClean="0">
              <a:cs typeface="Calibri"/>
            </a:endParaRPr>
          </a:p>
          <a:p>
            <a:pPr marL="514350" indent="-514350" defTabSz="326476">
              <a:lnSpc>
                <a:spcPct val="90000"/>
              </a:lnSpc>
              <a:buFont typeface="+mj-lt"/>
              <a:buAutoNum type="arabicPeriod"/>
              <a:defRPr/>
            </a:pPr>
            <a:r>
              <a:rPr lang="en-US" sz="2800" spc="-150" dirty="0">
                <a:cs typeface="Calibri"/>
              </a:rPr>
              <a:t>But the </a:t>
            </a:r>
            <a:r>
              <a:rPr lang="en-US" sz="2800" b="1" spc="-150" dirty="0">
                <a:solidFill>
                  <a:schemeClr val="accent2"/>
                </a:solidFill>
                <a:cs typeface="Calibri"/>
              </a:rPr>
              <a:t>same commercial shown in Spanish  bumps up ad recall by </a:t>
            </a:r>
            <a:r>
              <a:rPr lang="en-US" sz="2800" spc="-150" dirty="0">
                <a:cs typeface="Calibri"/>
              </a:rPr>
              <a:t>as much as  </a:t>
            </a:r>
            <a:r>
              <a:rPr lang="en-US" sz="2800" b="1" spc="-150" dirty="0">
                <a:solidFill>
                  <a:schemeClr val="accent2"/>
                </a:solidFill>
                <a:cs typeface="Calibri"/>
              </a:rPr>
              <a:t>+30</a:t>
            </a:r>
            <a:r>
              <a:rPr lang="en-US" sz="2800" b="1" spc="-150" dirty="0" smtClean="0">
                <a:solidFill>
                  <a:schemeClr val="accent2"/>
                </a:solidFill>
                <a:cs typeface="Calibri"/>
              </a:rPr>
              <a:t>%</a:t>
            </a:r>
            <a:br>
              <a:rPr lang="en-US" sz="2800" b="1" spc="-150" dirty="0" smtClean="0">
                <a:solidFill>
                  <a:schemeClr val="accent2"/>
                </a:solidFill>
                <a:cs typeface="Calibri"/>
              </a:rPr>
            </a:br>
            <a:endParaRPr lang="en-US" sz="2800" b="1" spc="-150" dirty="0" smtClean="0">
              <a:solidFill>
                <a:schemeClr val="accent2"/>
              </a:solidFill>
              <a:cs typeface="Calibri"/>
            </a:endParaRPr>
          </a:p>
          <a:p>
            <a:pPr marL="514350" indent="-514350" defTabSz="326476">
              <a:lnSpc>
                <a:spcPct val="90000"/>
              </a:lnSpc>
              <a:buFont typeface="+mj-lt"/>
              <a:buAutoNum type="arabicPeriod"/>
              <a:defRPr/>
            </a:pPr>
            <a:r>
              <a:rPr lang="en-US" sz="2800" spc="-150" dirty="0">
                <a:cs typeface="Calibri"/>
              </a:rPr>
              <a:t>Hispanics</a:t>
            </a:r>
            <a:r>
              <a:rPr lang="en-US" sz="2800" spc="-150" dirty="0">
                <a:solidFill>
                  <a:srgbClr val="464646"/>
                </a:solidFill>
                <a:cs typeface="Calibri"/>
              </a:rPr>
              <a:t> </a:t>
            </a:r>
            <a:r>
              <a:rPr lang="en-US" sz="2800" b="1" spc="-150" dirty="0">
                <a:solidFill>
                  <a:schemeClr val="accent2"/>
                </a:solidFill>
                <a:cs typeface="Calibri"/>
              </a:rPr>
              <a:t>like ads 51% more when viewed in Spanish </a:t>
            </a:r>
            <a:r>
              <a:rPr lang="en-US" sz="2800" spc="-150" dirty="0">
                <a:solidFill>
                  <a:schemeClr val="accent2"/>
                </a:solidFill>
                <a:cs typeface="Calibri"/>
              </a:rPr>
              <a:t>vs. </a:t>
            </a:r>
            <a:r>
              <a:rPr lang="en-US" sz="2800" spc="-150" dirty="0" smtClean="0">
                <a:solidFill>
                  <a:schemeClr val="accent2"/>
                </a:solidFill>
                <a:cs typeface="Calibri"/>
              </a:rPr>
              <a:t>English</a:t>
            </a:r>
            <a:br>
              <a:rPr lang="en-US" sz="2800" spc="-150" dirty="0" smtClean="0">
                <a:solidFill>
                  <a:schemeClr val="accent2"/>
                </a:solidFill>
                <a:cs typeface="Calibri"/>
              </a:rPr>
            </a:br>
            <a:endParaRPr lang="en-US" sz="2800" spc="-150" dirty="0" smtClean="0">
              <a:solidFill>
                <a:schemeClr val="accent2"/>
              </a:solidFill>
              <a:cs typeface="Calibri"/>
            </a:endParaRPr>
          </a:p>
          <a:p>
            <a:pPr marL="514350" indent="-514350" defTabSz="326476">
              <a:lnSpc>
                <a:spcPct val="90000"/>
              </a:lnSpc>
              <a:buFont typeface="+mj-lt"/>
              <a:buAutoNum type="arabicPeriod"/>
              <a:defRPr/>
            </a:pPr>
            <a:r>
              <a:rPr lang="en-US" sz="2800" spc="-150" dirty="0">
                <a:cs typeface="Calibri"/>
              </a:rPr>
              <a:t>Hiring </a:t>
            </a:r>
            <a:r>
              <a:rPr lang="en-US" sz="2800" b="1" spc="-150" dirty="0">
                <a:solidFill>
                  <a:schemeClr val="accent2"/>
                </a:solidFill>
                <a:cs typeface="Calibri"/>
              </a:rPr>
              <a:t>Spanish speaking talent </a:t>
            </a:r>
            <a:r>
              <a:rPr lang="en-US" sz="2800" spc="-150" dirty="0">
                <a:cs typeface="Calibri"/>
              </a:rPr>
              <a:t>to deliver the script </a:t>
            </a:r>
            <a:r>
              <a:rPr lang="en-US" sz="2800" b="1" spc="-150" dirty="0">
                <a:solidFill>
                  <a:schemeClr val="accent2"/>
                </a:solidFill>
                <a:cs typeface="Calibri"/>
              </a:rPr>
              <a:t>resonates 30% better </a:t>
            </a:r>
            <a:r>
              <a:rPr lang="en-US" sz="2800" spc="-150" dirty="0">
                <a:cs typeface="Calibri"/>
              </a:rPr>
              <a:t>with Hispanics</a:t>
            </a:r>
          </a:p>
          <a:p>
            <a:pPr marL="514350" indent="-514350" defTabSz="326476">
              <a:lnSpc>
                <a:spcPct val="90000"/>
              </a:lnSpc>
              <a:buFont typeface="+mj-lt"/>
              <a:buAutoNum type="arabicPeriod"/>
              <a:defRPr/>
            </a:pPr>
            <a:endParaRPr lang="en-US" sz="2800" spc="-150" dirty="0">
              <a:solidFill>
                <a:schemeClr val="accent2"/>
              </a:solidFill>
              <a:cs typeface="Calibri"/>
            </a:endParaRPr>
          </a:p>
          <a:p>
            <a:pPr marL="514350" indent="-514350" defTabSz="326476">
              <a:lnSpc>
                <a:spcPct val="90000"/>
              </a:lnSpc>
              <a:buFont typeface="+mj-lt"/>
              <a:buAutoNum type="arabicPeriod"/>
              <a:defRPr/>
            </a:pPr>
            <a:endParaRPr lang="en-US" sz="2800" b="1" spc="-150" dirty="0">
              <a:solidFill>
                <a:schemeClr val="accent2"/>
              </a:solidFill>
              <a:cs typeface="Calibri"/>
            </a:endParaRPr>
          </a:p>
          <a:p>
            <a:pPr marL="514350" indent="-514350" defTabSz="326476">
              <a:lnSpc>
                <a:spcPct val="90000"/>
              </a:lnSpc>
              <a:spcBef>
                <a:spcPct val="0"/>
              </a:spcBef>
              <a:buFont typeface="+mj-lt"/>
              <a:buAutoNum type="arabicPeriod"/>
              <a:defRPr/>
            </a:pPr>
            <a:endParaRPr lang="en-US" sz="2800" spc="-150" dirty="0" smtClean="0">
              <a:cs typeface="Calibri"/>
            </a:endParaRPr>
          </a:p>
          <a:p>
            <a:pPr defTabSz="326476">
              <a:lnSpc>
                <a:spcPct val="90000"/>
              </a:lnSpc>
              <a:spcBef>
                <a:spcPct val="0"/>
              </a:spcBef>
              <a:defRPr/>
            </a:pPr>
            <a:endParaRPr lang="en-US" sz="2800" spc="-150" dirty="0">
              <a:solidFill>
                <a:srgbClr val="464646"/>
              </a:solidFill>
              <a:cs typeface="Calibri"/>
            </a:endParaRPr>
          </a:p>
        </p:txBody>
      </p:sp>
      <p:sp>
        <p:nvSpPr>
          <p:cNvPr id="5" name="Title 1"/>
          <p:cNvSpPr txBox="1">
            <a:spLocks/>
          </p:cNvSpPr>
          <p:nvPr/>
        </p:nvSpPr>
        <p:spPr>
          <a:xfrm>
            <a:off x="1211245" y="3209317"/>
            <a:ext cx="7829515" cy="695519"/>
          </a:xfrm>
          <a:prstGeom prst="rect">
            <a:avLst/>
          </a:prstGeom>
        </p:spPr>
        <p:txBody>
          <a:bodyPr vert="horz" lIns="65295" tIns="32647" rIns="65295" bIns="32647" rtlCol="0" anchor="t">
            <a:noAutofit/>
          </a:bodyPr>
          <a:lstStyle/>
          <a:p>
            <a:pPr defTabSz="326476">
              <a:lnSpc>
                <a:spcPct val="90000"/>
              </a:lnSpc>
              <a:spcBef>
                <a:spcPct val="0"/>
              </a:spcBef>
              <a:defRPr/>
            </a:pPr>
            <a:endParaRPr lang="en-US" sz="2800" spc="-150" dirty="0">
              <a:solidFill>
                <a:srgbClr val="464646"/>
              </a:solidFill>
              <a:cs typeface="Calibri"/>
            </a:endParaRPr>
          </a:p>
        </p:txBody>
      </p:sp>
      <p:sp>
        <p:nvSpPr>
          <p:cNvPr id="6" name="Title 1"/>
          <p:cNvSpPr txBox="1">
            <a:spLocks/>
          </p:cNvSpPr>
          <p:nvPr/>
        </p:nvSpPr>
        <p:spPr>
          <a:xfrm>
            <a:off x="1241720" y="4160738"/>
            <a:ext cx="7548318" cy="448888"/>
          </a:xfrm>
          <a:prstGeom prst="rect">
            <a:avLst/>
          </a:prstGeom>
        </p:spPr>
        <p:txBody>
          <a:bodyPr vert="horz" lIns="65295" tIns="32647" rIns="65295" bIns="32647" rtlCol="0" anchor="t">
            <a:noAutofit/>
          </a:bodyPr>
          <a:lstStyle/>
          <a:p>
            <a:pPr defTabSz="326476">
              <a:lnSpc>
                <a:spcPct val="90000"/>
              </a:lnSpc>
              <a:spcBef>
                <a:spcPct val="0"/>
              </a:spcBef>
              <a:defRPr/>
            </a:pPr>
            <a:endParaRPr lang="en-US" sz="2800" spc="-150" dirty="0" smtClean="0">
              <a:solidFill>
                <a:srgbClr val="464646"/>
              </a:solidFill>
              <a:cs typeface="Calibri"/>
            </a:endParaRPr>
          </a:p>
          <a:p>
            <a:pPr defTabSz="326476">
              <a:lnSpc>
                <a:spcPct val="90000"/>
              </a:lnSpc>
              <a:spcBef>
                <a:spcPct val="0"/>
              </a:spcBef>
              <a:defRPr/>
            </a:pPr>
            <a:endParaRPr lang="en-US" sz="2800" spc="-150" dirty="0" smtClean="0">
              <a:solidFill>
                <a:srgbClr val="464646"/>
              </a:solidFill>
              <a:cs typeface="Calibri"/>
            </a:endParaRPr>
          </a:p>
          <a:p>
            <a:pPr defTabSz="326476">
              <a:lnSpc>
                <a:spcPct val="90000"/>
              </a:lnSpc>
              <a:spcBef>
                <a:spcPct val="0"/>
              </a:spcBef>
              <a:defRPr/>
            </a:pPr>
            <a:endParaRPr lang="en-US" sz="2800" spc="-150" dirty="0" smtClean="0">
              <a:solidFill>
                <a:srgbClr val="464646"/>
              </a:solidFill>
              <a:cs typeface="Calibri"/>
            </a:endParaRPr>
          </a:p>
          <a:p>
            <a:pPr defTabSz="326476">
              <a:lnSpc>
                <a:spcPct val="90000"/>
              </a:lnSpc>
              <a:spcBef>
                <a:spcPct val="0"/>
              </a:spcBef>
              <a:defRPr/>
            </a:pPr>
            <a:endParaRPr lang="en-US" sz="2800" spc="-150" dirty="0">
              <a:solidFill>
                <a:srgbClr val="464646"/>
              </a:solidFill>
              <a:cs typeface="Calibri"/>
            </a:endParaRPr>
          </a:p>
        </p:txBody>
      </p:sp>
      <p:sp>
        <p:nvSpPr>
          <p:cNvPr id="7" name="Title 1"/>
          <p:cNvSpPr txBox="1">
            <a:spLocks/>
          </p:cNvSpPr>
          <p:nvPr/>
        </p:nvSpPr>
        <p:spPr>
          <a:xfrm>
            <a:off x="1240743" y="5173579"/>
            <a:ext cx="6556198" cy="448888"/>
          </a:xfrm>
          <a:prstGeom prst="rect">
            <a:avLst/>
          </a:prstGeom>
        </p:spPr>
        <p:txBody>
          <a:bodyPr vert="horz" lIns="65295" tIns="32647" rIns="65295" bIns="32647" rtlCol="0" anchor="t">
            <a:noAutofit/>
          </a:bodyPr>
          <a:lstStyle/>
          <a:p>
            <a:pPr defTabSz="326476">
              <a:lnSpc>
                <a:spcPct val="90000"/>
              </a:lnSpc>
              <a:spcBef>
                <a:spcPct val="0"/>
              </a:spcBef>
              <a:defRPr/>
            </a:pPr>
            <a:endParaRPr lang="en-US" sz="2800" spc="-150" dirty="0">
              <a:solidFill>
                <a:srgbClr val="464646"/>
              </a:solidFill>
              <a:cs typeface="Calibri"/>
            </a:endParaRPr>
          </a:p>
        </p:txBody>
      </p:sp>
      <p:sp>
        <p:nvSpPr>
          <p:cNvPr id="8" name="Rectangle 7"/>
          <p:cNvSpPr/>
          <p:nvPr/>
        </p:nvSpPr>
        <p:spPr>
          <a:xfrm>
            <a:off x="398204" y="1513008"/>
            <a:ext cx="2168015" cy="400110"/>
          </a:xfrm>
          <a:prstGeom prst="rect">
            <a:avLst/>
          </a:prstGeom>
        </p:spPr>
        <p:txBody>
          <a:bodyPr wrap="square">
            <a:spAutoFit/>
          </a:bodyPr>
          <a:lstStyle/>
          <a:p>
            <a:r>
              <a:rPr lang="en-US" sz="2000" dirty="0" smtClean="0"/>
              <a:t>Nielsen Reports:</a:t>
            </a:r>
            <a:endParaRPr lang="en-US" sz="2000" dirty="0"/>
          </a:p>
        </p:txBody>
      </p:sp>
      <p:sp>
        <p:nvSpPr>
          <p:cNvPr id="9" name="Footer Placeholder 2"/>
          <p:cNvSpPr>
            <a:spLocks noGrp="1"/>
          </p:cNvSpPr>
          <p:nvPr>
            <p:ph type="ftr" sz="quarter" idx="10"/>
          </p:nvPr>
        </p:nvSpPr>
        <p:spPr>
          <a:xfrm>
            <a:off x="585128" y="6297811"/>
            <a:ext cx="6528405" cy="365125"/>
          </a:xfrm>
        </p:spPr>
        <p:txBody>
          <a:bodyPr/>
          <a:lstStyle/>
          <a:p>
            <a:pPr algn="l"/>
            <a:r>
              <a:rPr lang="en-US" dirty="0" smtClean="0">
                <a:solidFill>
                  <a:srgbClr val="464646">
                    <a:tint val="75000"/>
                  </a:srgbClr>
                </a:solidFill>
              </a:rPr>
              <a:t>Source: Nielsen  Hispanics report Q2 2012</a:t>
            </a:r>
            <a:endParaRPr lang="en-US" dirty="0">
              <a:solidFill>
                <a:srgbClr val="464646">
                  <a:tint val="75000"/>
                </a:srgbClr>
              </a:solidFill>
            </a:endParaRPr>
          </a:p>
        </p:txBody>
      </p:sp>
    </p:spTree>
    <p:extLst>
      <p:ext uri="{BB962C8B-B14F-4D97-AF65-F5344CB8AC3E}">
        <p14:creationId xmlns:p14="http://schemas.microsoft.com/office/powerpoint/2010/main" val="27951667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13</a:t>
            </a:fld>
            <a:endParaRPr lang="en-US" dirty="0">
              <a:solidFill>
                <a:srgbClr val="000000"/>
              </a:solidFill>
            </a:endParaRPr>
          </a:p>
        </p:txBody>
      </p:sp>
      <p:sp>
        <p:nvSpPr>
          <p:cNvPr id="3" name="Title 2"/>
          <p:cNvSpPr>
            <a:spLocks noGrp="1"/>
          </p:cNvSpPr>
          <p:nvPr>
            <p:ph type="title"/>
          </p:nvPr>
        </p:nvSpPr>
        <p:spPr/>
        <p:txBody>
          <a:bodyPr/>
          <a:lstStyle/>
          <a:p>
            <a:endParaRPr lang="en-US"/>
          </a:p>
        </p:txBody>
      </p:sp>
      <p:sp>
        <p:nvSpPr>
          <p:cNvPr id="5" name="Rectangle 4"/>
          <p:cNvSpPr/>
          <p:nvPr/>
        </p:nvSpPr>
        <p:spPr>
          <a:xfrm>
            <a:off x="-2" y="899886"/>
            <a:ext cx="9144001" cy="188685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0" b="1" dirty="0" smtClean="0">
                <a:solidFill>
                  <a:schemeClr val="tx1"/>
                </a:solidFill>
                <a:latin typeface="Arial" pitchFamily="34" charset="0"/>
                <a:cs typeface="Arial" pitchFamily="34" charset="0"/>
              </a:rPr>
              <a:t>Shared Values</a:t>
            </a:r>
            <a:endParaRPr lang="en-US" sz="6000" b="1" dirty="0" smtClean="0">
              <a:solidFill>
                <a:schemeClr val="tx1"/>
              </a:solidFill>
              <a:latin typeface="Arial" pitchFamily="34" charset="0"/>
              <a:cs typeface="Arial" pitchFamily="34" charset="0"/>
            </a:endParaRPr>
          </a:p>
        </p:txBody>
      </p:sp>
      <p:sp>
        <p:nvSpPr>
          <p:cNvPr id="7" name="Rectangle 6"/>
          <p:cNvSpPr/>
          <p:nvPr/>
        </p:nvSpPr>
        <p:spPr>
          <a:xfrm>
            <a:off x="-2" y="6555463"/>
            <a:ext cx="9144001" cy="230832"/>
          </a:xfrm>
          <a:prstGeom prst="rect">
            <a:avLst/>
          </a:prstGeom>
        </p:spPr>
        <p:txBody>
          <a:bodyPr wrap="square">
            <a:spAutoFit/>
          </a:bodyPr>
          <a:lstStyle/>
          <a:p>
            <a:r>
              <a:rPr lang="en-US" sz="900" dirty="0" smtClean="0">
                <a:solidFill>
                  <a:schemeClr val="bg1"/>
                </a:solidFill>
              </a:rPr>
              <a:t>Image Source: Denise </a:t>
            </a:r>
            <a:r>
              <a:rPr lang="en-US" sz="900" dirty="0" err="1" smtClean="0">
                <a:solidFill>
                  <a:schemeClr val="bg1"/>
                </a:solidFill>
              </a:rPr>
              <a:t>Carbonell</a:t>
            </a:r>
            <a:r>
              <a:rPr lang="en-US" sz="900" dirty="0">
                <a:solidFill>
                  <a:schemeClr val="bg1"/>
                </a:solidFill>
              </a:rPr>
              <a:t>. “black and white </a:t>
            </a:r>
            <a:r>
              <a:rPr lang="en-US" sz="900" dirty="0" smtClean="0">
                <a:solidFill>
                  <a:schemeClr val="bg1"/>
                </a:solidFill>
              </a:rPr>
              <a:t>trust” </a:t>
            </a:r>
            <a:r>
              <a:rPr lang="en-US" sz="900" dirty="0">
                <a:solidFill>
                  <a:schemeClr val="bg1"/>
                </a:solidFill>
              </a:rPr>
              <a:t>https://www.flickr.com/photos/denisecarbonell/</a:t>
            </a:r>
          </a:p>
        </p:txBody>
      </p:sp>
      <p:sp>
        <p:nvSpPr>
          <p:cNvPr id="8" name="Rectangle 7"/>
          <p:cNvSpPr/>
          <p:nvPr/>
        </p:nvSpPr>
        <p:spPr>
          <a:xfrm>
            <a:off x="0" y="899886"/>
            <a:ext cx="9144000" cy="174171"/>
          </a:xfrm>
          <a:prstGeom prst="rect">
            <a:avLst/>
          </a:pr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9" name="Rectangle 8"/>
          <p:cNvSpPr/>
          <p:nvPr/>
        </p:nvSpPr>
        <p:spPr>
          <a:xfrm>
            <a:off x="0" y="2612572"/>
            <a:ext cx="9144000" cy="174171"/>
          </a:xfrm>
          <a:prstGeom prst="rect">
            <a:avLst/>
          </a:pr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Tree>
    <p:extLst>
      <p:ext uri="{BB962C8B-B14F-4D97-AF65-F5344CB8AC3E}">
        <p14:creationId xmlns:p14="http://schemas.microsoft.com/office/powerpoint/2010/main" val="29956177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3" y="1231278"/>
            <a:ext cx="9255126" cy="354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14</a:t>
            </a:fld>
            <a:endParaRPr lang="en-US" dirty="0">
              <a:solidFill>
                <a:srgbClr val="000000"/>
              </a:solidFill>
            </a:endParaRPr>
          </a:p>
        </p:txBody>
      </p:sp>
      <p:sp>
        <p:nvSpPr>
          <p:cNvPr id="3" name="Title 2"/>
          <p:cNvSpPr>
            <a:spLocks noGrp="1"/>
          </p:cNvSpPr>
          <p:nvPr>
            <p:ph type="title"/>
          </p:nvPr>
        </p:nvSpPr>
        <p:spPr/>
        <p:txBody>
          <a:bodyPr/>
          <a:lstStyle/>
          <a:p>
            <a:r>
              <a:rPr lang="en-US" dirty="0" smtClean="0"/>
              <a:t>Latin American Cultural Values Underpin a More Collectivist Mindset</a:t>
            </a:r>
            <a:endParaRPr lang="en-US" dirty="0"/>
          </a:p>
        </p:txBody>
      </p:sp>
      <p:sp>
        <p:nvSpPr>
          <p:cNvPr id="30" name="Rectangle 29"/>
          <p:cNvSpPr/>
          <p:nvPr/>
        </p:nvSpPr>
        <p:spPr>
          <a:xfrm>
            <a:off x="685801" y="2716351"/>
            <a:ext cx="7848598" cy="1987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ArchUp">
              <a:avLst>
                <a:gd name="adj" fmla="val 10447728"/>
              </a:avLst>
            </a:prstTxWarp>
          </a:bodyPr>
          <a:lstStyle/>
          <a:p>
            <a:pPr algn="ctr"/>
            <a:r>
              <a:rPr lang="en-US" sz="9600" b="1" u="sng" dirty="0" smtClean="0">
                <a:ln w="38100">
                  <a:solidFill>
                    <a:schemeClr val="bg1"/>
                  </a:solidFill>
                </a:ln>
                <a:solidFill>
                  <a:schemeClr val="accent2">
                    <a:lumMod val="50000"/>
                  </a:schemeClr>
                </a:solidFill>
                <a:effectLst>
                  <a:outerShdw blurRad="50800" dist="38100" dir="2700000" algn="tl" rotWithShape="0">
                    <a:prstClr val="black">
                      <a:alpha val="40000"/>
                    </a:prstClr>
                  </a:outerShdw>
                </a:effectLst>
                <a:latin typeface="Arial" pitchFamily="34" charset="0"/>
                <a:cs typeface="Arial" pitchFamily="34" charset="0"/>
              </a:rPr>
              <a:t>Collectivist</a:t>
            </a:r>
          </a:p>
        </p:txBody>
      </p:sp>
      <p:grpSp>
        <p:nvGrpSpPr>
          <p:cNvPr id="4" name="Group 3"/>
          <p:cNvGrpSpPr/>
          <p:nvPr/>
        </p:nvGrpSpPr>
        <p:grpSpPr>
          <a:xfrm>
            <a:off x="1175659" y="4530359"/>
            <a:ext cx="6792684" cy="1999981"/>
            <a:chOff x="703541" y="4530359"/>
            <a:chExt cx="7736919" cy="2061268"/>
          </a:xfrm>
          <a:effectLst>
            <a:outerShdw blurRad="50800" dist="38100" dir="2700000" algn="tl" rotWithShape="0">
              <a:prstClr val="black">
                <a:alpha val="40000"/>
              </a:prstClr>
            </a:outerShdw>
          </a:effectLst>
        </p:grpSpPr>
        <p:sp>
          <p:nvSpPr>
            <p:cNvPr id="6" name="Rectangle 5"/>
            <p:cNvSpPr/>
            <p:nvPr/>
          </p:nvSpPr>
          <p:spPr>
            <a:xfrm>
              <a:off x="703541" y="5082867"/>
              <a:ext cx="3864061" cy="502920"/>
            </a:xfrm>
            <a:prstGeom prst="rect">
              <a:avLst/>
            </a:prstGeom>
            <a:solidFill>
              <a:schemeClr val="bg1">
                <a:alpha val="92000"/>
              </a:schemeClr>
            </a:solidFill>
            <a:ln w="28575">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latin typeface="Arial" pitchFamily="34" charset="0"/>
                  <a:cs typeface="Arial" pitchFamily="34" charset="0"/>
                </a:rPr>
                <a:t>Family</a:t>
              </a:r>
              <a:endParaRPr lang="en-US" sz="2400" dirty="0" smtClean="0">
                <a:solidFill>
                  <a:schemeClr val="accent2">
                    <a:lumMod val="75000"/>
                  </a:schemeClr>
                </a:solidFill>
                <a:latin typeface="Arial" pitchFamily="34" charset="0"/>
                <a:cs typeface="Arial" pitchFamily="34" charset="0"/>
              </a:endParaRPr>
            </a:p>
          </p:txBody>
        </p:sp>
        <p:sp>
          <p:nvSpPr>
            <p:cNvPr id="13" name="Rectangle 12"/>
            <p:cNvSpPr/>
            <p:nvPr/>
          </p:nvSpPr>
          <p:spPr>
            <a:xfrm>
              <a:off x="703541" y="5585787"/>
              <a:ext cx="3864061" cy="502920"/>
            </a:xfrm>
            <a:prstGeom prst="rect">
              <a:avLst/>
            </a:prstGeom>
            <a:solidFill>
              <a:schemeClr val="bg1">
                <a:alpha val="92000"/>
              </a:schemeClr>
            </a:solidFill>
            <a:ln w="28575">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accent2">
                      <a:lumMod val="75000"/>
                    </a:schemeClr>
                  </a:solidFill>
                  <a:latin typeface="Arial" pitchFamily="34" charset="0"/>
                  <a:cs typeface="Arial" pitchFamily="34" charset="0"/>
                </a:rPr>
                <a:t>Religion / Spirituality</a:t>
              </a:r>
              <a:endParaRPr lang="en-US" sz="2400" b="1" dirty="0">
                <a:solidFill>
                  <a:schemeClr val="accent2">
                    <a:lumMod val="75000"/>
                  </a:schemeClr>
                </a:solidFill>
                <a:latin typeface="Arial" pitchFamily="34" charset="0"/>
                <a:cs typeface="Arial" pitchFamily="34" charset="0"/>
              </a:endParaRPr>
            </a:p>
          </p:txBody>
        </p:sp>
        <p:sp>
          <p:nvSpPr>
            <p:cNvPr id="14" name="Rectangle 13"/>
            <p:cNvSpPr/>
            <p:nvPr/>
          </p:nvSpPr>
          <p:spPr>
            <a:xfrm>
              <a:off x="703541" y="6088707"/>
              <a:ext cx="3864061" cy="502920"/>
            </a:xfrm>
            <a:prstGeom prst="rect">
              <a:avLst/>
            </a:prstGeom>
            <a:solidFill>
              <a:schemeClr val="bg1">
                <a:alpha val="92000"/>
              </a:schemeClr>
            </a:solidFill>
            <a:ln w="28575">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latin typeface="Arial" pitchFamily="34" charset="0"/>
                  <a:cs typeface="Arial" pitchFamily="34" charset="0"/>
                </a:rPr>
                <a:t>Optimism</a:t>
              </a:r>
            </a:p>
          </p:txBody>
        </p:sp>
        <p:sp>
          <p:nvSpPr>
            <p:cNvPr id="16" name="Rectangle 15"/>
            <p:cNvSpPr/>
            <p:nvPr/>
          </p:nvSpPr>
          <p:spPr>
            <a:xfrm>
              <a:off x="4576398" y="5082867"/>
              <a:ext cx="3864061" cy="502920"/>
            </a:xfrm>
            <a:prstGeom prst="rect">
              <a:avLst/>
            </a:prstGeom>
            <a:solidFill>
              <a:schemeClr val="bg1">
                <a:alpha val="92000"/>
              </a:schemeClr>
            </a:solidFill>
            <a:ln w="28575">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accent2">
                      <a:lumMod val="75000"/>
                    </a:schemeClr>
                  </a:solidFill>
                  <a:latin typeface="Arial" pitchFamily="34" charset="0"/>
                  <a:cs typeface="Arial" pitchFamily="34" charset="0"/>
                </a:rPr>
                <a:t>Respeto</a:t>
              </a:r>
              <a:endParaRPr lang="en-US" sz="2400" b="1" dirty="0">
                <a:solidFill>
                  <a:schemeClr val="accent2">
                    <a:lumMod val="75000"/>
                  </a:schemeClr>
                </a:solidFill>
                <a:latin typeface="Arial" pitchFamily="34" charset="0"/>
                <a:cs typeface="Arial" pitchFamily="34" charset="0"/>
              </a:endParaRPr>
            </a:p>
          </p:txBody>
        </p:sp>
        <p:sp>
          <p:nvSpPr>
            <p:cNvPr id="17" name="Rectangle 16"/>
            <p:cNvSpPr/>
            <p:nvPr/>
          </p:nvSpPr>
          <p:spPr>
            <a:xfrm>
              <a:off x="4576398" y="5585787"/>
              <a:ext cx="3864061" cy="502920"/>
            </a:xfrm>
            <a:prstGeom prst="rect">
              <a:avLst/>
            </a:prstGeom>
            <a:solidFill>
              <a:schemeClr val="bg1">
                <a:alpha val="92000"/>
              </a:schemeClr>
            </a:solidFill>
            <a:ln w="28575">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accent2">
                      <a:lumMod val="75000"/>
                    </a:schemeClr>
                  </a:solidFill>
                  <a:latin typeface="Arial" pitchFamily="34" charset="0"/>
                  <a:cs typeface="Arial" pitchFamily="34" charset="0"/>
                </a:rPr>
                <a:t>Simpatía</a:t>
              </a:r>
              <a:endParaRPr lang="en-US" sz="2400" b="1" dirty="0">
                <a:solidFill>
                  <a:schemeClr val="accent2">
                    <a:lumMod val="75000"/>
                  </a:schemeClr>
                </a:solidFill>
                <a:latin typeface="Arial" pitchFamily="34" charset="0"/>
                <a:cs typeface="Arial" pitchFamily="34" charset="0"/>
              </a:endParaRPr>
            </a:p>
          </p:txBody>
        </p:sp>
        <p:sp>
          <p:nvSpPr>
            <p:cNvPr id="18" name="Rectangle 17"/>
            <p:cNvSpPr/>
            <p:nvPr/>
          </p:nvSpPr>
          <p:spPr>
            <a:xfrm>
              <a:off x="4576398" y="6088707"/>
              <a:ext cx="3864061" cy="502920"/>
            </a:xfrm>
            <a:prstGeom prst="rect">
              <a:avLst/>
            </a:prstGeom>
            <a:solidFill>
              <a:schemeClr val="bg1">
                <a:alpha val="92000"/>
              </a:schemeClr>
            </a:solidFill>
            <a:ln w="28575">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latin typeface="Arial" pitchFamily="34" charset="0"/>
                  <a:cs typeface="Arial" pitchFamily="34" charset="0"/>
                </a:rPr>
                <a:t>Heritage / Tradition</a:t>
              </a:r>
            </a:p>
          </p:txBody>
        </p:sp>
        <p:sp>
          <p:nvSpPr>
            <p:cNvPr id="21" name="Rectangle 20"/>
            <p:cNvSpPr/>
            <p:nvPr/>
          </p:nvSpPr>
          <p:spPr>
            <a:xfrm>
              <a:off x="703542" y="4530359"/>
              <a:ext cx="7736918" cy="552508"/>
            </a:xfrm>
            <a:prstGeom prst="rect">
              <a:avLst/>
            </a:prstGeom>
            <a:solidFill>
              <a:schemeClr val="accent2">
                <a:lumMod val="50000"/>
                <a:alpha val="91765"/>
              </a:schemeClr>
            </a:solidFill>
            <a:ln w="28575">
              <a:solidFill>
                <a:schemeClr val="accent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Arial" pitchFamily="34" charset="0"/>
                  <a:cs typeface="Arial" pitchFamily="34" charset="0"/>
                </a:rPr>
                <a:t>Latin American Cultural Values</a:t>
              </a:r>
              <a:endParaRPr lang="en-US" sz="3600" dirty="0" smtClean="0">
                <a:latin typeface="Arial" pitchFamily="34" charset="0"/>
                <a:cs typeface="Arial" pitchFamily="34" charset="0"/>
              </a:endParaRPr>
            </a:p>
          </p:txBody>
        </p:sp>
      </p:grpSp>
      <p:sp>
        <p:nvSpPr>
          <p:cNvPr id="19" name="AutoShape 18" descr="data:image/jpeg;base64,/9j/4AAQSkZJRgABAQAAAQABAAD/2wCEAAkGBxQSEhUUEhQUFRUWFRQUFBUUFBQUFRQUFBQWFxQUFBQYHCggGBolHBQUITEhJSkrLi4uFx8zODMsNygtLisBCgoKDg0OGhAQGywkICQsLCwsLCwsLCwsLCwsLCwsLCwsLCwsLCwsLCwsLCwsLCwsLCwsLCwsLCwsLCwsLCwsLP/AABEIAKgBLAMBIgACEQEDEQH/xAAcAAABBQEBAQAAAAAAAAAAAAADAAECBAUGBwj/xAAzEAABAwMDAwIFAgcBAQEAAAABAAIRAwQhBTFBElFhInEGE4GRoTKxFELB0eHw8RVyFv/EABkBAAMBAQEAAAAAAAAAAAAAAAABAgMEBf/EACIRAAICAgICAwEBAAAAAAAAAAABAhEDIRIxQVETImEEQv/aAAwDAQACEQMRAD8A9xSSSQAkkkkAJNKYlVH3YDoKALJqJw8KkXk54UG1MnP0RQE9TqS09JysmjqzqfpI6j4Vm+k7Ojus4UQx4dIx5P1VxSrZnJu9GuzUnOExHg7o+m3fWSCII/Pssmhc9bgQP/r+i321QAJUyVFJ2GlJVmuzuPZWJUlA+kEqXygqz6g+YAD7q4EAIBM7ZSUXnCAMa6qZQqUvMA7KGp1gDvCbTX7lOtCvZrUQGmN+5T1VUo1/VHJ91R+ItQNMRv7eO6STbG3SI6jWXHa47IJ4lSfr8y3zhZOqah1Ycftv911Y8bTOaeRNFG4qzsq1bLfPhM/wUFpM8rrSOZsGUMhWKgA3GVWKtGbIlSDk0JiExDPUYUw2U5YmAKE8IraamylKVhRXhNCsPEIJCEwaIK2LU8omk2ZqVA0CeT7BX9RpvY8tBZjaIUynui4wtWe+obawPKIsbVbYiXtJxmB7rykrPTbo2JTrkv8A03xE5nBVj/03x6ZjZ09xz7KvjZHyI37iqGiT/wAXJ6hqLS8lrkJutP6oeZbyY45WffVmH2OxHC1hjp7M55LWjbstUb0kOwZ55VK91RokB2R5WRVrBzYByMgjkdisapJOFpHEmzOWV0dGfiDEO+4VK51UTLTOMg/2WK9sbqDMlarFEyeSRp09SPWHSRHbC6Kw1ZzgTORBM9uIXEvMFWLDUXUnSPqDsQieJNaHDI0zv6mpAFrjjyPynqfEgyAuQuNTbUM5G2IkSg0qT6pJpg4iT7rD4V5Nvmfg9I0m+ZWb1NgvG/haoK4nTC+1py/HVkx3Pf7LT074h6j0u3EEeR791hKG9dG8Z++zoyVWc8kpfxLS2Z3yEGu8BnUDxMrMs5v4qOwHf7GVZ0Z3S31ZHB4XOatdl1Q+oQT7/YK++uadGG/cjbElbuL4pGKl9mzcv9QpNhofDjnB2B7rntbvWFsNeHTgz34XK3V45zyZmf8AQgstqj8yY4/wtY4K22ZyzN6SKVUlrjCrVHE7rTdaekuJzMLO6ZMBdUWjmkmRpiURtcgef2U6LNx3SZamc94CHQkmVqzy45UGsWkdOO6DXt4IjIP4QpLpA4sgym3eUT+F6shXdPtWwZVp1ANPp291m57NFHRTo2bQMDPdDuNKO8ifErQY1Gftwp5tMrimjnnW5G6gB23WnfvCy31I2C0TszaSBVWHsgOVz50qm7daIzkaWl3nygSIkj/QqdR3WS5xyTKEJOys0tPqOEgGEqSdjttUe8avdVKcdDZHfsqunai2oHBxgj6ZVoapTd6XDv8A8lYl1YiqHPpxIOAD27hedFKqej0JN3aKlrVis6PUMmDnnaCrF8XVvWyQAIMDj9llOeWEjAPJ5CtsL2t9GeoHbO/hbNeTFPVGfcWUj9XPOJVmytmAdL4JyDIkewVSvb1CYcCPPAPYoNWo9oJcJ2Ex/VXTaqyLS3RC8ota+Gg757KneOLTAO+cdlcZqHXgx2MjJ+qosoy49TSQZjpzC0j+kP8ACk4p2u4Rb23LHZBA4nsqjlqtoz6LVNzTgj6oNcAHEoMppRQWE6ls6HqHREnZ0j6iFjW9IucAFb1C3+W70/pOW5H9FM0n9WVFtbO0tLupUnAInY7DHPZZlw4U3iTJPqhu2TtPZY9jfmYJP0wtG5ILREjMjq2248Lm4cWdHPkjobV3UxwcYacgdp3CwdX1F1EOptcYiNzj2Vq3D3NJYJHPnysO+d8yoeof0MqYQXLY5ydaKNu5xeMwJmfqtPVNeLmlgx/L9O8qza6aDSByDnHfOFkX9gQZG39u61uMpbM6lFaKFN6sfNxE4HbCELWR5Um6fUds2Vo6M1ZUc4mRO/dQbT6TP+VqVtDqtAJbv9Y901CiWn1A9vdHJeB8X5M1pyA0StFtq8D9JAHJWzZWQaZgYONldqFpGSsZZfRrHH7OQrF/Y+IWjaWvonEnweVffSAMzHdO6q33KHO+gUa7M4UeD90Grbmf1Ej/AHCPcP8AXg4RWvEFp52KLYUVQwAwCfKG+m5xgE/VNdFzXhRrVj075KomypqLS3+ac7LOMxKPWJ3JQWN6t1tFUjGTtgQSi0bRz9gtrTtHBhxPlaTKLGH0j6qZZUuio4/Zm6ZpMGXccLoaTGwhiqiABc8pNvZtGKXRasrj1AOMg8E4K7Ok2n8vhkZ/VifdYNf4bLHekyP2Vm5oVWUHNc0ujgZ8giEsjjKqZcLinaM7WGdUub3gzEHy08qjY1Hd5+qo1HPeckxx2wo0K/T3+63UKVGHPdnUUrgPGP1Dg8+FXqkva5sdOM428rBdVIM9XkHur1tqzm+ojsJ8LN466LU0+zFubc0zmOY/4qYqkHBIWzq9T5r+oDHj844VV9oCAQCNh3yefZbxlrZi1vRF131MPVJMGMzuswq5Usy2DuJ43+yTqbYz25HKpUuhO2UCmU3hQKsgIKsbYVvTLhgeDUAc3yJWekCpcbRSdM1rmow1CWCATgf4WnaW7qkCDAHO0eFg2zweF0ltddAEZnHsFhkVKkbQ29mgyuaIgDdpG/PdY1S1z8w85337yr1Wp15VK7DgIZ/dZRVGsjZ07odSECSIx29ih1NOwcGe0ThC0Z/Q0dXJlapvhx7LOVp6NFTWzm6+lHqkyBONkS2PyiJM/wB1oV6gMgrDvngbK03LTM2lHZtfxH5Q7im1w9UHtssGhdF0jdXTUJZB3+yHChqdg6tQNJBJ/wB7KHzWxEneZVOs/B6jJ77oLagIIifYrRRM3Ia4rycbe6tWz8R3WZUd+EWnVMeVbjohS2X3UJmShPfET9UKjVdz+2yLWeNweFNFWBuXzx90FxBHsoXVxIVZlX7K0tENgqwBT29H1ADnlTOSte0tQACd+ycpUhKNstWdi4CSZVkshCZWJHgI1OqCud2bKhMeFI3ACC9onCqVXQd0KNg3R6u5jagg7+6NWrBuFXqODchUa1xK4zsMn4qtWtDSwRJJ2xnJyubp0S6cbZg7wV6VZtbUaA4B0GYKhrGjNrgQelwwDEyOxC6ceelTOfJgt2jz2vay3B2QCemPYR/Ra2o6VVoktdtnpdGHDx2PhZRBkB2JXTF2jmkqDW1uTtIBmeR9FabQhpIM+D4Vljhbloe3qBHUCPyFoVrqjVYwsPTHjbvPfCzlJmsYo5fPV0vEGJb2numu7cOADiAZyeCte7oCo3qA9IEE878LPNiHAta8ukAmRsfBVqRDiU6OjtdHrGdvdC1DRH0gC7I7jj3Sfb1aZ/SY3HaEv/Se4HrMtPpIWn27TI+vlGe+kO/CmbOWy3J7J/kjpnsj2l0xmYJMqm34JSXkVHTaoE9Dv98bqJuHjBxHBEFX3/EGYAxETKBd3zawBIAcMTzCi5f6RdRXTGtr50xuThdNSqsLTt+65anWDQYI7+fugtvXDlRLHy6KjPj2btSpiMe+2EI3g5Kxf4kkQUF1Q7prEJ5DVq6j2VO4qkqkXHdEo1gN/dVwSJ5thqdZzNhHAJCR1EmJ3HPdBuLzqxkqiSmoX2JyrouX1yHRH1VZr45UHGVAqlElsM6snp1ITWlHre1vc/ha1zZMM9IIIx7xjZTJpOiopvZSqVwAO6Cax45V5mknfJ8f3KvWumDEjChyiilGTMqlptSqOprcd1CtpVRgkjC7yzDWNgCFjancumABB5Kzjmk3SNHiSVs5mjThwMbLWY4bk47BVLmh1HdNbjOVo9kLRrU+mNv7pw5vH1CpmseAq9Sq4ZhZ8bL5GgHZzhM+k3usqpXc4GJlVXMq8yrUP0hzPZqzgQs6spveq1V6849AtWFz0ndbYvARhcoHZV6nUKGBuFgrAteJG6ytZ+Gm1Gej9Q22CJb3cLUtrwHdVGbj0TKKl2c7/wDlqny+l1TqgSABBBjud/wuU1G2dSd05BkiNvuvV5XL/EgaXjqAgwJPf3W+PM+WzHJiVaOTqam8s6IM7KpSvekj+Xv/AJWjfaRUYS9g6mDMgyfOPCy7gB8mBPP+F1R4vo5pcl2W7rU+vAAnuMzCxKsmT+E4qEbJxVwQQtIw49EOV9lbqOyk2Ez1BaEFo02nt7AID6BCh1FE+cVNNDtMhMe6Yeo7wkXqBToLJuEJdYQ5TyISoLCVKmICC5NKcooLF0+UOFJMmIaEg2U6kwwkMtadbnqBBiCNt89l0VCmwCN4M57ndc/a1CCOn7la1OYk5Phc+RNs3xujQrOiJGOFEvIWc7Ui3BQHX5JJWaxstzRs17z045WNUcTJccKArkpPfO5VRjRLlYolMYVd1wAgOu/K04sjki/tyol5OIwqBrEkdkV1XgI4hZoUuluwyifPHhZ3z1A3CXEfI9PqOVVwRJTuok7LzD0APy1IOKNTplGbal2wQBTa8qxTrEKybAjhVqtAhFgadDUMQq15SD9xIkH7GQs/rhX7C5bMVNtgfKpfgmaL6bTRLWwIGwHPMrkL/RiWFwaA4A/pO8f6F3VOgAFm3dInqaGz5OAZ3/CuE3F6InBSPKao+hQCF1Wq1qPynMNJoc13pIJmTg75XMFenjlyXR5040wRCgQivKgQtCCCZSITIAiokKZCYhAAykpEKMIASZOmQAkydGtrcO/U6B4EkpN0NFdJWqtFg2JOdjCep0nGx7qbHRC3KufxZVajbz9FF9EjypaTZSbQV1YndC/iAOFFoJMBEfan+ZFINg3XHbCC64KKLdIWaf1Fsrv9WUqbIyj/ACj4VepI3wmhfofqBxKC50IIKk6pO6fEORJ9RR6ikxvdEnsECPU2lXrV8HsqXyjOFdotI3C8dnrmzbWzCJhW2UwNhCz7OrCt168BTYw6oahQxMJ6N7mCj1XghDA5etQMpq1r1NAJLfI3WwKEnuFX1ql6RGAqi9kyWi5otu5lMB1QunuZ+ynctjEkknHv5XGM1bocJJIB2P55V+2+IesvnHpMD6Yz9ls8UuzJZY9HOfEz5q7gxIx3BifwsUhHuH9TiTmSglejBVFI8+bt2DIUSEQhRhWSDIUSEUhRIQAMplMhRQBGFEhTKiUARTKRTEIAYKyxkBCo0S5O4+VL2NEHnOVD2RBTnAyURtDpyc/VFoA1E9I9Rnwnfdg8KDxPKEaR8qKXku2GbdFNVutx+VAUPDgmFnPdFRC2DFc7D/KcOI5U224HJ91G5pNGzj9k9C2OHEINfO6JTAhQe4IS2BWewcJmNHupvElJgVkDlv0UE9R6GhITZ6Hb3jwQAcAzB911NLUG1fcDccK3qujUnsdADDv1Bo4yuKo3r6YIbifGVwVHMtdndyeJ76OxtvdWrirIjt+64enqrwAJ255RxrboyZWb/mkaL+iJq3FXKA3UyMSsd+oEkn8Ki6uZJndXH+f2Zy/o9Homk3DXDcT2VX4lqGIDeoEEGNwTsYXIafqBpmZ9/Zad1qzXZE42z95U/A4yL+ZSiYl1aVGieknzCzXVT3XTXWu9THACDED8rlyF2Y7faOPJSemQhMWohUStjMGWqBCMoEJiBEJiEQhRIQAMhRIRCFEhAAyFFEIUSEwIqVKnJzsE0IzagAiPdJjQelUDRthR+cOAI7IBckGtzmFHEvkFfU5AAKpvqEpOKgqUaJciVNxmVbFXKpgqxSok5CUkEWHdUCC+twiinxGUqlLpzuo0XsCWuPhAqU4Vg3HhV3PVKyXQmEAZCg6EzioKqJsYpSklComyBTQpwmhAj6ILeFy3xJozz62BvQ0fpGCO5/ZdWovaCIORyCvFhNwdo9icFNUzyxzVBbfxFZNpVPRMOl0dhPB55/CxnBenGXJWjzZR4umDcUNEIUSFZBElIP4SUSEhiehFqImITEDhRcFMhRKYAyokKZUSmIgQokIhUSmAMhMQplRIQAMhRIRYVmjDQhuhpWU20SeMd1FzF0dXUGGl0gDZYT6kqIyb7RUopeSvCRHhEhS+YrIAfKKgWq18xCcgAUIzKxUITQigTH+cUnVSVGEoRSCyBUYRSFEhAA4TQpwmhMRGE0KcJoQIhCUKRCSAPfX3QA7rMu7utgtBAiSHACfATJLxY6Z7M+jn9TqVKpEt/TMY77rNfauG4KdJdsJ1pHDKN7ZWcFAhJJdJzkelMWpJJAR6Ui1JJMAZCG4J0k0AMpikkmIiQmhJJMQxCiQkkgCJCYpJIAaEoSSQA0JoSSQMaE3SkkgBoTQkkgQxCXSkkgYxCRCSSBECE0JJJgxoTQkkgQ0JQmSQI//Z"/>
          <p:cNvSpPr>
            <a:spLocks noChangeAspect="1" noChangeArrowheads="1"/>
          </p:cNvSpPr>
          <p:nvPr/>
        </p:nvSpPr>
        <p:spPr bwMode="auto">
          <a:xfrm>
            <a:off x="155575" y="-1790700"/>
            <a:ext cx="6667500"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485045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korthodontics.com/images/family-hom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880" b="2172"/>
          <a:stretch/>
        </p:blipFill>
        <p:spPr bwMode="auto">
          <a:xfrm>
            <a:off x="0" y="1324985"/>
            <a:ext cx="8258175" cy="553301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15</a:t>
            </a:fld>
            <a:endParaRPr lang="en-US" dirty="0">
              <a:solidFill>
                <a:srgbClr val="000000"/>
              </a:solidFill>
            </a:endParaRPr>
          </a:p>
        </p:txBody>
      </p:sp>
      <p:sp>
        <p:nvSpPr>
          <p:cNvPr id="3" name="Title 2"/>
          <p:cNvSpPr>
            <a:spLocks noGrp="1"/>
          </p:cNvSpPr>
          <p:nvPr>
            <p:ph type="title"/>
          </p:nvPr>
        </p:nvSpPr>
        <p:spPr/>
        <p:txBody>
          <a:bodyPr>
            <a:normAutofit/>
          </a:bodyPr>
          <a:lstStyle/>
          <a:p>
            <a:r>
              <a:rPr lang="en-US" sz="8000" dirty="0" smtClean="0"/>
              <a:t>Family</a:t>
            </a:r>
            <a:endParaRPr lang="en-US" sz="8000" dirty="0"/>
          </a:p>
        </p:txBody>
      </p:sp>
      <p:grpSp>
        <p:nvGrpSpPr>
          <p:cNvPr id="10" name="Group 9"/>
          <p:cNvGrpSpPr/>
          <p:nvPr/>
        </p:nvGrpSpPr>
        <p:grpSpPr>
          <a:xfrm>
            <a:off x="0" y="1527362"/>
            <a:ext cx="9144000" cy="5084524"/>
            <a:chOff x="0" y="1527362"/>
            <a:chExt cx="9144000" cy="5084524"/>
          </a:xfrm>
        </p:grpSpPr>
        <p:sp>
          <p:nvSpPr>
            <p:cNvPr id="6" name="Rectangle 5"/>
            <p:cNvSpPr/>
            <p:nvPr/>
          </p:nvSpPr>
          <p:spPr>
            <a:xfrm>
              <a:off x="0" y="1527362"/>
              <a:ext cx="5676900" cy="16459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dirty="0">
                  <a:solidFill>
                    <a:schemeClr val="tx1"/>
                  </a:solidFill>
                  <a:latin typeface="Arial" pitchFamily="34" charset="0"/>
                  <a:cs typeface="Arial" pitchFamily="34" charset="0"/>
                </a:rPr>
                <a:t>Latin Americans put strong emphasis on not just the immediate family, but the </a:t>
              </a:r>
              <a:r>
                <a:rPr lang="en-US" i="1" dirty="0">
                  <a:solidFill>
                    <a:schemeClr val="tx1"/>
                  </a:solidFill>
                  <a:latin typeface="Arial" pitchFamily="34" charset="0"/>
                  <a:cs typeface="Arial" pitchFamily="34" charset="0"/>
                </a:rPr>
                <a:t>extended </a:t>
              </a:r>
              <a:r>
                <a:rPr lang="en-US" i="1" dirty="0" smtClean="0">
                  <a:solidFill>
                    <a:schemeClr val="tx1"/>
                  </a:solidFill>
                  <a:latin typeface="Arial" pitchFamily="34" charset="0"/>
                  <a:cs typeface="Arial" pitchFamily="34" charset="0"/>
                </a:rPr>
                <a:t>/ multi-generational </a:t>
              </a:r>
              <a:r>
                <a:rPr lang="en-US" dirty="0" smtClean="0">
                  <a:solidFill>
                    <a:schemeClr val="tx1"/>
                  </a:solidFill>
                  <a:latin typeface="Arial" pitchFamily="34" charset="0"/>
                  <a:cs typeface="Arial" pitchFamily="34" charset="0"/>
                </a:rPr>
                <a:t>family</a:t>
              </a:r>
              <a:r>
                <a:rPr lang="en-US" dirty="0">
                  <a:solidFill>
                    <a:schemeClr val="tx1"/>
                  </a:solidFill>
                  <a:latin typeface="Arial" pitchFamily="34" charset="0"/>
                  <a:cs typeface="Arial" pitchFamily="34" charset="0"/>
                </a:rPr>
                <a:t>. </a:t>
              </a:r>
              <a:r>
                <a:rPr lang="en-US" dirty="0" smtClean="0">
                  <a:solidFill>
                    <a:schemeClr val="tx1"/>
                  </a:solidFill>
                  <a:latin typeface="Arial" pitchFamily="34" charset="0"/>
                  <a:cs typeface="Arial" pitchFamily="34" charset="0"/>
                </a:rPr>
                <a:t>Individuals </a:t>
              </a:r>
              <a:r>
                <a:rPr lang="en-US" dirty="0">
                  <a:solidFill>
                    <a:schemeClr val="tx1"/>
                  </a:solidFill>
                  <a:latin typeface="Arial" pitchFamily="34" charset="0"/>
                  <a:cs typeface="Arial" pitchFamily="34" charset="0"/>
                </a:rPr>
                <a:t>are committed and loyal to the family and prioritize the family’s needs over individual needs. </a:t>
              </a:r>
            </a:p>
          </p:txBody>
        </p:sp>
        <p:sp>
          <p:nvSpPr>
            <p:cNvPr id="8" name="Rectangle 7"/>
            <p:cNvSpPr/>
            <p:nvPr/>
          </p:nvSpPr>
          <p:spPr>
            <a:xfrm>
              <a:off x="3467100" y="3246664"/>
              <a:ext cx="5391150" cy="16459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spcAft>
                  <a:spcPts val="600"/>
                </a:spcAft>
                <a:buFont typeface="+mj-lt"/>
                <a:buAutoNum type="arabicPeriod"/>
              </a:pPr>
              <a:r>
                <a:rPr lang="en-US" u="sng" dirty="0" smtClean="0">
                  <a:solidFill>
                    <a:schemeClr val="tx1"/>
                  </a:solidFill>
                  <a:latin typeface="Arial" pitchFamily="34" charset="0"/>
                  <a:cs typeface="Arial" pitchFamily="34" charset="0"/>
                </a:rPr>
                <a:t>Just 6%</a:t>
              </a:r>
              <a:r>
                <a:rPr lang="en-US" dirty="0" smtClean="0">
                  <a:solidFill>
                    <a:schemeClr val="tx1"/>
                  </a:solidFill>
                  <a:latin typeface="Arial" pitchFamily="34" charset="0"/>
                  <a:cs typeface="Arial" pitchFamily="34" charset="0"/>
                </a:rPr>
                <a:t> of adult Hispanics (18-64) live alone (compared to 11% for non-Hispanics)</a:t>
              </a:r>
              <a:r>
                <a:rPr lang="en-US" baseline="30000" dirty="0" smtClean="0">
                  <a:solidFill>
                    <a:schemeClr val="tx1"/>
                  </a:solidFill>
                  <a:latin typeface="Arial" pitchFamily="34" charset="0"/>
                  <a:cs typeface="Arial" pitchFamily="34" charset="0"/>
                </a:rPr>
                <a:t>1</a:t>
              </a:r>
              <a:endParaRPr lang="en-US" baseline="30000" dirty="0">
                <a:solidFill>
                  <a:schemeClr val="tx1"/>
                </a:solidFill>
                <a:latin typeface="Arial" pitchFamily="34" charset="0"/>
                <a:cs typeface="Arial" pitchFamily="34" charset="0"/>
              </a:endParaRPr>
            </a:p>
            <a:p>
              <a:pPr marL="457200" indent="-457200">
                <a:spcAft>
                  <a:spcPts val="600"/>
                </a:spcAft>
                <a:buFont typeface="+mj-lt"/>
                <a:buAutoNum type="arabicPeriod"/>
              </a:pPr>
              <a:r>
                <a:rPr lang="en-US" u="sng" dirty="0" smtClean="0">
                  <a:solidFill>
                    <a:schemeClr val="tx1"/>
                  </a:solidFill>
                  <a:latin typeface="Arial" pitchFamily="34" charset="0"/>
                  <a:cs typeface="Arial" pitchFamily="34" charset="0"/>
                </a:rPr>
                <a:t>53%</a:t>
              </a:r>
              <a:r>
                <a:rPr lang="en-US" dirty="0" smtClean="0">
                  <a:solidFill>
                    <a:schemeClr val="tx1"/>
                  </a:solidFill>
                  <a:latin typeface="Arial" pitchFamily="34" charset="0"/>
                  <a:cs typeface="Arial" pitchFamily="34" charset="0"/>
                </a:rPr>
                <a:t> of Hispanics have households w/ children (compared to 30% of non-Hispanics)</a:t>
              </a:r>
              <a:r>
                <a:rPr lang="en-US" baseline="30000" dirty="0">
                  <a:solidFill>
                    <a:schemeClr val="tx1"/>
                  </a:solidFill>
                  <a:latin typeface="Arial" pitchFamily="34" charset="0"/>
                  <a:cs typeface="Arial" pitchFamily="34" charset="0"/>
                </a:rPr>
                <a:t> 1</a:t>
              </a:r>
              <a:endParaRPr lang="en-US" dirty="0">
                <a:solidFill>
                  <a:schemeClr val="tx1"/>
                </a:solidFill>
                <a:latin typeface="Arial" pitchFamily="34" charset="0"/>
                <a:cs typeface="Arial" pitchFamily="34" charset="0"/>
              </a:endParaRPr>
            </a:p>
          </p:txBody>
        </p:sp>
        <p:sp>
          <p:nvSpPr>
            <p:cNvPr id="9" name="Rectangle 8"/>
            <p:cNvSpPr/>
            <p:nvPr/>
          </p:nvSpPr>
          <p:spPr>
            <a:xfrm>
              <a:off x="0" y="4965966"/>
              <a:ext cx="9144000" cy="16459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dirty="0" smtClean="0">
                  <a:solidFill>
                    <a:schemeClr val="tx1"/>
                  </a:solidFill>
                  <a:latin typeface="Arial" pitchFamily="34" charset="0"/>
                  <a:cs typeface="Arial" pitchFamily="34" charset="0"/>
                </a:rPr>
                <a:t>“I've </a:t>
              </a:r>
              <a:r>
                <a:rPr lang="en-US" dirty="0">
                  <a:solidFill>
                    <a:schemeClr val="tx1"/>
                  </a:solidFill>
                  <a:latin typeface="Arial" pitchFamily="34" charset="0"/>
                  <a:cs typeface="Arial" pitchFamily="34" charset="0"/>
                </a:rPr>
                <a:t>only lived in the US for 2 </a:t>
              </a:r>
              <a:r>
                <a:rPr lang="en-US" dirty="0" smtClean="0">
                  <a:solidFill>
                    <a:schemeClr val="tx1"/>
                  </a:solidFill>
                  <a:latin typeface="Arial" pitchFamily="34" charset="0"/>
                  <a:cs typeface="Arial" pitchFamily="34" charset="0"/>
                </a:rPr>
                <a:t>years… </a:t>
              </a:r>
              <a:r>
                <a:rPr lang="en-US" b="1" dirty="0" smtClean="0">
                  <a:solidFill>
                    <a:schemeClr val="tx1"/>
                  </a:solidFill>
                  <a:latin typeface="Arial" pitchFamily="34" charset="0"/>
                  <a:cs typeface="Arial" pitchFamily="34" charset="0"/>
                </a:rPr>
                <a:t>My </a:t>
              </a:r>
              <a:r>
                <a:rPr lang="en-US" b="1" dirty="0">
                  <a:solidFill>
                    <a:schemeClr val="tx1"/>
                  </a:solidFill>
                  <a:latin typeface="Arial" pitchFamily="34" charset="0"/>
                  <a:cs typeface="Arial" pitchFamily="34" charset="0"/>
                </a:rPr>
                <a:t>ex boyfriend doesn’t understand how I can be so close to my parents and siblings, or why I miss them so much.</a:t>
              </a:r>
              <a:r>
                <a:rPr lang="en-US" dirty="0">
                  <a:solidFill>
                    <a:schemeClr val="tx1"/>
                  </a:solidFill>
                  <a:latin typeface="Arial" pitchFamily="34" charset="0"/>
                  <a:cs typeface="Arial" pitchFamily="34" charset="0"/>
                </a:rPr>
                <a:t> I don't think that I can be so unattached with my children when I have them. Like my parents, </a:t>
              </a:r>
              <a:r>
                <a:rPr lang="en-US" b="1" dirty="0">
                  <a:solidFill>
                    <a:schemeClr val="tx1"/>
                  </a:solidFill>
                  <a:latin typeface="Arial" pitchFamily="34" charset="0"/>
                  <a:cs typeface="Arial" pitchFamily="34" charset="0"/>
                </a:rPr>
                <a:t>I would have to have them with me for as long as I can</a:t>
              </a:r>
              <a:r>
                <a:rPr lang="en-US" dirty="0" smtClean="0">
                  <a:solidFill>
                    <a:schemeClr val="tx1"/>
                  </a:solidFill>
                  <a:latin typeface="Arial" pitchFamily="34" charset="0"/>
                  <a:cs typeface="Arial" pitchFamily="34" charset="0"/>
                </a:rPr>
                <a:t>.” </a:t>
              </a:r>
              <a:r>
                <a:rPr lang="en-US" dirty="0">
                  <a:solidFill>
                    <a:schemeClr val="tx1"/>
                  </a:solidFill>
                  <a:latin typeface="Arial" pitchFamily="34" charset="0"/>
                  <a:cs typeface="Arial" pitchFamily="34" charset="0"/>
                </a:rPr>
                <a:t>(S</a:t>
              </a:r>
              <a:r>
                <a:rPr lang="en-US" dirty="0" smtClean="0">
                  <a:solidFill>
                    <a:schemeClr val="tx1"/>
                  </a:solidFill>
                  <a:latin typeface="Arial" pitchFamily="34" charset="0"/>
                  <a:cs typeface="Arial" pitchFamily="34" charset="0"/>
                </a:rPr>
                <a:t>)</a:t>
              </a:r>
            </a:p>
            <a:p>
              <a:pPr lvl="1"/>
              <a:r>
                <a:rPr lang="en-US" dirty="0" smtClean="0">
                  <a:solidFill>
                    <a:schemeClr val="tx1"/>
                  </a:solidFill>
                  <a:latin typeface="Arial" pitchFamily="34" charset="0"/>
                  <a:cs typeface="Arial" pitchFamily="34" charset="0"/>
                </a:rPr>
                <a:t>-Female, Bicultural, South American, Foreign Born</a:t>
              </a:r>
              <a:endParaRPr lang="en-US" dirty="0">
                <a:solidFill>
                  <a:schemeClr val="tx1"/>
                </a:solidFill>
                <a:latin typeface="Arial" pitchFamily="34" charset="0"/>
                <a:cs typeface="Arial" pitchFamily="34" charset="0"/>
              </a:endParaRPr>
            </a:p>
          </p:txBody>
        </p:sp>
        <p:sp>
          <p:nvSpPr>
            <p:cNvPr id="7" name="Rectangle 6"/>
            <p:cNvSpPr/>
            <p:nvPr/>
          </p:nvSpPr>
          <p:spPr>
            <a:xfrm rot="16200000">
              <a:off x="-680085" y="2207447"/>
              <a:ext cx="1645920" cy="28575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itchFamily="34" charset="0"/>
                  <a:cs typeface="Arial" pitchFamily="34" charset="0"/>
                </a:rPr>
                <a:t>Description</a:t>
              </a:r>
            </a:p>
          </p:txBody>
        </p:sp>
        <p:sp>
          <p:nvSpPr>
            <p:cNvPr id="11" name="Rectangle 10"/>
            <p:cNvSpPr/>
            <p:nvPr/>
          </p:nvSpPr>
          <p:spPr>
            <a:xfrm rot="16200000">
              <a:off x="-680085" y="5646051"/>
              <a:ext cx="1645920" cy="2857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itchFamily="34" charset="0"/>
                  <a:cs typeface="Arial" pitchFamily="34" charset="0"/>
                </a:rPr>
                <a:t>Verbatim</a:t>
              </a:r>
            </a:p>
          </p:txBody>
        </p:sp>
        <p:sp>
          <p:nvSpPr>
            <p:cNvPr id="12" name="Rectangle 11"/>
            <p:cNvSpPr/>
            <p:nvPr/>
          </p:nvSpPr>
          <p:spPr>
            <a:xfrm rot="5400000">
              <a:off x="8178165" y="3926749"/>
              <a:ext cx="1645920" cy="2857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itchFamily="34" charset="0"/>
                  <a:cs typeface="Arial" pitchFamily="34" charset="0"/>
                </a:rPr>
                <a:t>Data</a:t>
              </a:r>
            </a:p>
          </p:txBody>
        </p:sp>
      </p:grpSp>
      <p:sp>
        <p:nvSpPr>
          <p:cNvPr id="13" name="TextBox 12"/>
          <p:cNvSpPr txBox="1"/>
          <p:nvPr/>
        </p:nvSpPr>
        <p:spPr>
          <a:xfrm>
            <a:off x="159653" y="6606177"/>
            <a:ext cx="7841347" cy="230832"/>
          </a:xfrm>
          <a:prstGeom prst="rect">
            <a:avLst/>
          </a:prstGeom>
          <a:noFill/>
        </p:spPr>
        <p:txBody>
          <a:bodyPr wrap="square" rtlCol="0">
            <a:spAutoFit/>
          </a:bodyPr>
          <a:lstStyle/>
          <a:p>
            <a:r>
              <a:rPr lang="en-US" sz="900" dirty="0" smtClean="0">
                <a:solidFill>
                  <a:schemeClr val="bg1">
                    <a:lumMod val="85000"/>
                  </a:schemeClr>
                </a:solidFill>
              </a:rPr>
              <a:t>Source: American Community Survey (2012), </a:t>
            </a:r>
            <a:r>
              <a:rPr lang="en-US" sz="900" dirty="0">
                <a:solidFill>
                  <a:schemeClr val="bg1">
                    <a:lumMod val="85000"/>
                  </a:schemeClr>
                </a:solidFill>
              </a:rPr>
              <a:t>Verbatim  from </a:t>
            </a:r>
            <a:r>
              <a:rPr lang="en-US" sz="900" dirty="0" err="1">
                <a:solidFill>
                  <a:schemeClr val="bg1">
                    <a:lumMod val="85000"/>
                  </a:schemeClr>
                </a:solidFill>
              </a:rPr>
              <a:t>VozLatinum</a:t>
            </a:r>
            <a:r>
              <a:rPr lang="en-US" sz="900" dirty="0">
                <a:solidFill>
                  <a:schemeClr val="bg1">
                    <a:lumMod val="85000"/>
                  </a:schemeClr>
                </a:solidFill>
              </a:rPr>
              <a:t> Cultural Influencer Survey (Fall 2013)</a:t>
            </a:r>
          </a:p>
        </p:txBody>
      </p:sp>
    </p:spTree>
    <p:extLst>
      <p:ext uri="{BB962C8B-B14F-4D97-AF65-F5344CB8AC3E}">
        <p14:creationId xmlns:p14="http://schemas.microsoft.com/office/powerpoint/2010/main" val="8893306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1405986"/>
            <a:ext cx="9144000" cy="550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16</a:t>
            </a:fld>
            <a:endParaRPr lang="en-US" dirty="0">
              <a:solidFill>
                <a:srgbClr val="000000"/>
              </a:solidFill>
            </a:endParaRPr>
          </a:p>
        </p:txBody>
      </p:sp>
      <p:sp>
        <p:nvSpPr>
          <p:cNvPr id="3" name="Title 2"/>
          <p:cNvSpPr>
            <a:spLocks noGrp="1"/>
          </p:cNvSpPr>
          <p:nvPr>
            <p:ph type="title"/>
          </p:nvPr>
        </p:nvSpPr>
        <p:spPr>
          <a:xfrm>
            <a:off x="457200" y="0"/>
            <a:ext cx="8229600" cy="1405986"/>
          </a:xfrm>
        </p:spPr>
        <p:txBody>
          <a:bodyPr>
            <a:normAutofit/>
          </a:bodyPr>
          <a:lstStyle/>
          <a:p>
            <a:r>
              <a:rPr lang="en-US" sz="6600" dirty="0" smtClean="0"/>
              <a:t>Religion / Spirituality</a:t>
            </a:r>
            <a:endParaRPr lang="en-US" sz="6600" dirty="0"/>
          </a:p>
        </p:txBody>
      </p:sp>
      <p:sp>
        <p:nvSpPr>
          <p:cNvPr id="12" name="Rectangle 11"/>
          <p:cNvSpPr/>
          <p:nvPr/>
        </p:nvSpPr>
        <p:spPr>
          <a:xfrm>
            <a:off x="0" y="1527362"/>
            <a:ext cx="9144000" cy="16459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dirty="0" smtClean="0">
                <a:solidFill>
                  <a:schemeClr val="tx1"/>
                </a:solidFill>
                <a:latin typeface="+mj-lt"/>
                <a:cs typeface="Arial" pitchFamily="34" charset="0"/>
              </a:rPr>
              <a:t>Latin American religious practice is largely based on the ritualism of the Catholic church mixed with the spiritual characteristics of indigenous cultures. The Catholic church has profoundly impacted many Latin American cultural tenants. The hierarchical structure of society and its undercurrent of machismo are inextricably linked to the orthodoxy of the historically-dominant Catholic church. </a:t>
            </a:r>
          </a:p>
        </p:txBody>
      </p:sp>
      <p:sp>
        <p:nvSpPr>
          <p:cNvPr id="13" name="Rectangle 12"/>
          <p:cNvSpPr/>
          <p:nvPr/>
        </p:nvSpPr>
        <p:spPr>
          <a:xfrm>
            <a:off x="3467100" y="3246664"/>
            <a:ext cx="5391150" cy="16459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spcAft>
                <a:spcPts val="600"/>
              </a:spcAft>
              <a:buFont typeface="+mj-lt"/>
              <a:buAutoNum type="arabicPeriod"/>
            </a:pPr>
            <a:r>
              <a:rPr lang="en-US" dirty="0" smtClean="0">
                <a:solidFill>
                  <a:schemeClr val="tx1"/>
                </a:solidFill>
                <a:latin typeface="Arial" pitchFamily="34" charset="0"/>
                <a:cs typeface="Arial" pitchFamily="34" charset="0"/>
              </a:rPr>
              <a:t>Top affiliations: Catholic (55%) and Protestant (22%)</a:t>
            </a:r>
            <a:r>
              <a:rPr lang="en-US" baseline="30000" dirty="0">
                <a:solidFill>
                  <a:schemeClr val="tx1"/>
                </a:solidFill>
                <a:latin typeface="Arial" pitchFamily="34" charset="0"/>
                <a:cs typeface="Arial" pitchFamily="34" charset="0"/>
              </a:rPr>
              <a:t> 2</a:t>
            </a:r>
            <a:endParaRPr lang="en-US" dirty="0">
              <a:solidFill>
                <a:schemeClr val="tx1"/>
              </a:solidFill>
              <a:latin typeface="Arial" pitchFamily="34" charset="0"/>
              <a:cs typeface="Arial" pitchFamily="34" charset="0"/>
            </a:endParaRPr>
          </a:p>
          <a:p>
            <a:pPr marL="457200" indent="-457200">
              <a:spcAft>
                <a:spcPts val="600"/>
              </a:spcAft>
              <a:buFont typeface="+mj-lt"/>
              <a:buAutoNum type="arabicPeriod"/>
            </a:pPr>
            <a:r>
              <a:rPr lang="en-US" dirty="0" smtClean="0">
                <a:solidFill>
                  <a:schemeClr val="tx1"/>
                </a:solidFill>
                <a:latin typeface="Arial" pitchFamily="34" charset="0"/>
                <a:cs typeface="Arial" pitchFamily="34" charset="0"/>
              </a:rPr>
              <a:t>From 2010 to 2013 the share of adult Hispanic Catholics decreased </a:t>
            </a:r>
            <a:r>
              <a:rPr lang="en-US" dirty="0">
                <a:solidFill>
                  <a:schemeClr val="tx1"/>
                </a:solidFill>
                <a:latin typeface="Arial" pitchFamily="34" charset="0"/>
                <a:cs typeface="Arial" pitchFamily="34" charset="0"/>
              </a:rPr>
              <a:t>from 67% to </a:t>
            </a:r>
            <a:r>
              <a:rPr lang="en-US" dirty="0" smtClean="0">
                <a:solidFill>
                  <a:schemeClr val="tx1"/>
                </a:solidFill>
                <a:latin typeface="Arial" pitchFamily="34" charset="0"/>
                <a:cs typeface="Arial" pitchFamily="34" charset="0"/>
              </a:rPr>
              <a:t>55%.</a:t>
            </a:r>
            <a:r>
              <a:rPr lang="en-US" baseline="30000" dirty="0" smtClean="0">
                <a:solidFill>
                  <a:schemeClr val="tx1"/>
                </a:solidFill>
                <a:latin typeface="Arial" pitchFamily="34" charset="0"/>
                <a:cs typeface="Arial" pitchFamily="34" charset="0"/>
              </a:rPr>
              <a:t>2</a:t>
            </a:r>
            <a:endParaRPr lang="en-US" baseline="30000" dirty="0">
              <a:solidFill>
                <a:schemeClr val="tx1"/>
              </a:solidFill>
              <a:latin typeface="Arial" pitchFamily="34" charset="0"/>
              <a:cs typeface="Arial" pitchFamily="34" charset="0"/>
            </a:endParaRPr>
          </a:p>
        </p:txBody>
      </p:sp>
      <p:sp>
        <p:nvSpPr>
          <p:cNvPr id="14" name="Rectangle 13"/>
          <p:cNvSpPr/>
          <p:nvPr/>
        </p:nvSpPr>
        <p:spPr>
          <a:xfrm>
            <a:off x="0" y="4965965"/>
            <a:ext cx="9144000" cy="16459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dirty="0">
                <a:solidFill>
                  <a:schemeClr val="tx1"/>
                </a:solidFill>
                <a:latin typeface="Arial" pitchFamily="34" charset="0"/>
                <a:cs typeface="Arial" pitchFamily="34" charset="0"/>
              </a:rPr>
              <a:t>“The heart of our people is full of joy, music, humor, and mystique, which puts pragmatism and money in a subordinate position</a:t>
            </a:r>
            <a:r>
              <a:rPr lang="en-US" dirty="0" smtClean="0">
                <a:solidFill>
                  <a:schemeClr val="tx1"/>
                </a:solidFill>
                <a:latin typeface="Arial" pitchFamily="34" charset="0"/>
                <a:cs typeface="Arial" pitchFamily="34" charset="0"/>
              </a:rPr>
              <a:t>.”</a:t>
            </a:r>
            <a:r>
              <a:rPr lang="en-US" baseline="30000" dirty="0">
                <a:solidFill>
                  <a:schemeClr val="tx1"/>
                </a:solidFill>
                <a:latin typeface="Arial" pitchFamily="34" charset="0"/>
                <a:cs typeface="Arial" pitchFamily="34" charset="0"/>
              </a:rPr>
              <a:t> </a:t>
            </a:r>
            <a:r>
              <a:rPr lang="en-US" baseline="30000" dirty="0" smtClean="0">
                <a:solidFill>
                  <a:schemeClr val="tx1"/>
                </a:solidFill>
                <a:latin typeface="Arial" pitchFamily="34" charset="0"/>
                <a:cs typeface="Arial" pitchFamily="34" charset="0"/>
              </a:rPr>
              <a:t>1</a:t>
            </a:r>
            <a:endParaRPr lang="en-US" dirty="0" smtClean="0">
              <a:solidFill>
                <a:schemeClr val="tx1"/>
              </a:solidFill>
              <a:latin typeface="Arial" pitchFamily="34" charset="0"/>
              <a:cs typeface="Arial" pitchFamily="34" charset="0"/>
            </a:endParaRPr>
          </a:p>
          <a:p>
            <a:pPr marL="457200"/>
            <a:r>
              <a:rPr lang="en-US" dirty="0" smtClean="0">
                <a:solidFill>
                  <a:schemeClr val="tx1"/>
                </a:solidFill>
                <a:latin typeface="Arial" pitchFamily="34" charset="0"/>
                <a:cs typeface="Arial" pitchFamily="34" charset="0"/>
              </a:rPr>
              <a:t>-</a:t>
            </a:r>
            <a:r>
              <a:rPr lang="en-US" dirty="0">
                <a:solidFill>
                  <a:schemeClr val="tx1"/>
                </a:solidFill>
                <a:latin typeface="Arial" pitchFamily="34" charset="0"/>
                <a:cs typeface="Arial" pitchFamily="34" charset="0"/>
              </a:rPr>
              <a:t>Diego </a:t>
            </a:r>
            <a:r>
              <a:rPr lang="en-US" dirty="0" err="1" smtClean="0">
                <a:solidFill>
                  <a:schemeClr val="tx1"/>
                </a:solidFill>
                <a:latin typeface="Arial" pitchFamily="34" charset="0"/>
                <a:cs typeface="Arial" pitchFamily="34" charset="0"/>
              </a:rPr>
              <a:t>Irarrazavanal</a:t>
            </a:r>
            <a:r>
              <a:rPr lang="en-US" dirty="0" smtClean="0">
                <a:solidFill>
                  <a:schemeClr val="tx1"/>
                </a:solidFill>
                <a:latin typeface="Arial" pitchFamily="34" charset="0"/>
                <a:cs typeface="Arial" pitchFamily="34" charset="0"/>
              </a:rPr>
              <a:t>: Chilean Holy Cross priest</a:t>
            </a:r>
            <a:endParaRPr lang="en-US" dirty="0">
              <a:solidFill>
                <a:schemeClr val="tx1"/>
              </a:solidFill>
              <a:latin typeface="Arial" pitchFamily="34" charset="0"/>
              <a:cs typeface="Arial" pitchFamily="34" charset="0"/>
            </a:endParaRPr>
          </a:p>
        </p:txBody>
      </p:sp>
      <p:sp>
        <p:nvSpPr>
          <p:cNvPr id="15" name="Rectangle 14"/>
          <p:cNvSpPr/>
          <p:nvPr/>
        </p:nvSpPr>
        <p:spPr>
          <a:xfrm rot="16200000">
            <a:off x="-680085" y="2207447"/>
            <a:ext cx="1645920" cy="28575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itchFamily="34" charset="0"/>
                <a:cs typeface="Arial" pitchFamily="34" charset="0"/>
              </a:rPr>
              <a:t>Description</a:t>
            </a:r>
          </a:p>
        </p:txBody>
      </p:sp>
      <p:sp>
        <p:nvSpPr>
          <p:cNvPr id="16" name="Rectangle 15"/>
          <p:cNvSpPr/>
          <p:nvPr/>
        </p:nvSpPr>
        <p:spPr>
          <a:xfrm rot="16200000">
            <a:off x="-680085" y="5646050"/>
            <a:ext cx="1645920" cy="2857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itchFamily="34" charset="0"/>
                <a:cs typeface="Arial" pitchFamily="34" charset="0"/>
              </a:rPr>
              <a:t>Verbatim</a:t>
            </a:r>
          </a:p>
        </p:txBody>
      </p:sp>
      <p:sp>
        <p:nvSpPr>
          <p:cNvPr id="17" name="Rectangle 16"/>
          <p:cNvSpPr/>
          <p:nvPr/>
        </p:nvSpPr>
        <p:spPr>
          <a:xfrm rot="5400000">
            <a:off x="8178165" y="3926749"/>
            <a:ext cx="1645920" cy="2857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itchFamily="34" charset="0"/>
                <a:cs typeface="Arial" pitchFamily="34" charset="0"/>
              </a:rPr>
              <a:t>Data</a:t>
            </a:r>
          </a:p>
        </p:txBody>
      </p:sp>
      <p:sp>
        <p:nvSpPr>
          <p:cNvPr id="18" name="TextBox 17"/>
          <p:cNvSpPr txBox="1"/>
          <p:nvPr/>
        </p:nvSpPr>
        <p:spPr>
          <a:xfrm>
            <a:off x="159653" y="6626346"/>
            <a:ext cx="8631922" cy="230832"/>
          </a:xfrm>
          <a:prstGeom prst="rect">
            <a:avLst/>
          </a:prstGeom>
          <a:noFill/>
        </p:spPr>
        <p:txBody>
          <a:bodyPr wrap="square" rtlCol="0">
            <a:spAutoFit/>
          </a:bodyPr>
          <a:lstStyle/>
          <a:p>
            <a:r>
              <a:rPr lang="en-US" sz="900" dirty="0" smtClean="0">
                <a:solidFill>
                  <a:schemeClr val="bg1">
                    <a:lumMod val="85000"/>
                  </a:schemeClr>
                </a:solidFill>
              </a:rPr>
              <a:t>Source: </a:t>
            </a:r>
            <a:r>
              <a:rPr lang="en-US" sz="900" baseline="30000" dirty="0" smtClean="0">
                <a:solidFill>
                  <a:schemeClr val="bg1">
                    <a:lumMod val="85000"/>
                  </a:schemeClr>
                </a:solidFill>
              </a:rPr>
              <a:t>1</a:t>
            </a:r>
            <a:r>
              <a:rPr lang="en-US" sz="900" dirty="0" smtClean="0">
                <a:solidFill>
                  <a:schemeClr val="bg1">
                    <a:lumMod val="85000"/>
                  </a:schemeClr>
                </a:solidFill>
              </a:rPr>
              <a:t>Irarrazavanal, Diego. “Culture and Religion in Latin America”.  </a:t>
            </a:r>
            <a:r>
              <a:rPr lang="en-US" sz="900" baseline="30000" dirty="0" smtClean="0">
                <a:solidFill>
                  <a:schemeClr val="bg1">
                    <a:lumMod val="85000"/>
                  </a:schemeClr>
                </a:solidFill>
              </a:rPr>
              <a:t>2</a:t>
            </a:r>
            <a:r>
              <a:rPr lang="en-US" sz="900" dirty="0" smtClean="0">
                <a:solidFill>
                  <a:schemeClr val="bg1">
                    <a:lumMod val="85000"/>
                  </a:schemeClr>
                </a:solidFill>
              </a:rPr>
              <a:t>Pew Research</a:t>
            </a:r>
            <a:r>
              <a:rPr lang="en-US" sz="900" dirty="0">
                <a:solidFill>
                  <a:schemeClr val="bg1">
                    <a:lumMod val="85000"/>
                  </a:schemeClr>
                </a:solidFill>
              </a:rPr>
              <a:t>. “The Shifting Religious Identity of Latinos in the United </a:t>
            </a:r>
            <a:r>
              <a:rPr lang="en-US" sz="900" dirty="0" smtClean="0">
                <a:solidFill>
                  <a:schemeClr val="bg1">
                    <a:lumMod val="85000"/>
                  </a:schemeClr>
                </a:solidFill>
              </a:rPr>
              <a:t>States” (2014). </a:t>
            </a:r>
            <a:endParaRPr lang="en-US" sz="900" dirty="0">
              <a:solidFill>
                <a:schemeClr val="bg1">
                  <a:lumMod val="85000"/>
                </a:schemeClr>
              </a:solidFill>
            </a:endParaRPr>
          </a:p>
        </p:txBody>
      </p:sp>
    </p:spTree>
    <p:extLst>
      <p:ext uri="{BB962C8B-B14F-4D97-AF65-F5344CB8AC3E}">
        <p14:creationId xmlns:p14="http://schemas.microsoft.com/office/powerpoint/2010/main" val="19611178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17</a:t>
            </a:fld>
            <a:endParaRPr lang="en-US" dirty="0">
              <a:solidFill>
                <a:srgbClr val="000000"/>
              </a:solidFill>
            </a:endParaRPr>
          </a:p>
        </p:txBody>
      </p:sp>
      <p:sp>
        <p:nvSpPr>
          <p:cNvPr id="3" name="Title 2"/>
          <p:cNvSpPr>
            <a:spLocks noGrp="1"/>
          </p:cNvSpPr>
          <p:nvPr>
            <p:ph type="title"/>
          </p:nvPr>
        </p:nvSpPr>
        <p:spPr/>
        <p:txBody>
          <a:bodyPr>
            <a:normAutofit/>
          </a:bodyPr>
          <a:lstStyle/>
          <a:p>
            <a:r>
              <a:rPr lang="en-US" sz="8000" dirty="0" smtClean="0"/>
              <a:t>Optimism</a:t>
            </a:r>
            <a:endParaRPr lang="en-US" sz="8000" dirty="0"/>
          </a:p>
        </p:txBody>
      </p:sp>
      <p:pic>
        <p:nvPicPr>
          <p:cNvPr id="7" name="Picture 2" descr="http://m.c.lnkd.licdn.com/mpr/mpr/p/5/000/2ca/1fb/235ade9.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693"/>
          <a:stretch/>
        </p:blipFill>
        <p:spPr bwMode="auto">
          <a:xfrm>
            <a:off x="0" y="1409700"/>
            <a:ext cx="9144000" cy="58674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0" y="1527362"/>
            <a:ext cx="9144000" cy="5084524"/>
            <a:chOff x="0" y="1527362"/>
            <a:chExt cx="9144000" cy="5084524"/>
          </a:xfrm>
        </p:grpSpPr>
        <p:sp>
          <p:nvSpPr>
            <p:cNvPr id="9" name="Rectangle 8"/>
            <p:cNvSpPr/>
            <p:nvPr/>
          </p:nvSpPr>
          <p:spPr>
            <a:xfrm>
              <a:off x="0" y="1527362"/>
              <a:ext cx="5676900" cy="16459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dirty="0" smtClean="0">
                  <a:solidFill>
                    <a:schemeClr val="tx1"/>
                  </a:solidFill>
                  <a:latin typeface="Arial" pitchFamily="34" charset="0"/>
                  <a:cs typeface="Arial" pitchFamily="34" charset="0"/>
                </a:rPr>
                <a:t>Latinos are generally more optimistic than their non-Hispanic White counterparts. Self-selection accounts for some of this optimism. The hopeful and driven more frequently make the </a:t>
              </a:r>
              <a:r>
                <a:rPr lang="en-US" dirty="0">
                  <a:solidFill>
                    <a:schemeClr val="tx1"/>
                  </a:solidFill>
                  <a:latin typeface="Arial" pitchFamily="34" charset="0"/>
                  <a:cs typeface="Arial" pitchFamily="34" charset="0"/>
                </a:rPr>
                <a:t>leap-of-faith </a:t>
              </a:r>
              <a:r>
                <a:rPr lang="en-US" dirty="0" smtClean="0">
                  <a:solidFill>
                    <a:schemeClr val="tx1"/>
                  </a:solidFill>
                  <a:latin typeface="Arial" pitchFamily="34" charset="0"/>
                  <a:cs typeface="Arial" pitchFamily="34" charset="0"/>
                </a:rPr>
                <a:t>to immigrate to America.</a:t>
              </a:r>
            </a:p>
          </p:txBody>
        </p:sp>
        <p:sp>
          <p:nvSpPr>
            <p:cNvPr id="10" name="Rectangle 9"/>
            <p:cNvSpPr/>
            <p:nvPr/>
          </p:nvSpPr>
          <p:spPr>
            <a:xfrm>
              <a:off x="3467100" y="3246664"/>
              <a:ext cx="5391150" cy="16459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u="sng" dirty="0" smtClean="0">
                  <a:solidFill>
                    <a:schemeClr val="tx1"/>
                  </a:solidFill>
                  <a:latin typeface="Arial" pitchFamily="34" charset="0"/>
                  <a:cs typeface="Arial" pitchFamily="34" charset="0"/>
                </a:rPr>
                <a:t>73% of Hispanics</a:t>
              </a:r>
              <a:r>
                <a:rPr lang="en-US" dirty="0" smtClean="0">
                  <a:solidFill>
                    <a:schemeClr val="tx1"/>
                  </a:solidFill>
                  <a:latin typeface="Arial" pitchFamily="34" charset="0"/>
                  <a:cs typeface="Arial" pitchFamily="34" charset="0"/>
                </a:rPr>
                <a:t> believe that there is a good chance of improving their (and their family’s) standard of living compared to </a:t>
              </a:r>
              <a:r>
                <a:rPr lang="en-US" u="sng" dirty="0" smtClean="0">
                  <a:solidFill>
                    <a:schemeClr val="tx1"/>
                  </a:solidFill>
                  <a:latin typeface="Arial" pitchFamily="34" charset="0"/>
                  <a:cs typeface="Arial" pitchFamily="34" charset="0"/>
                </a:rPr>
                <a:t>46% of White individuals</a:t>
              </a:r>
              <a:r>
                <a:rPr lang="en-US" baseline="30000" dirty="0" smtClean="0">
                  <a:solidFill>
                    <a:schemeClr val="tx1"/>
                  </a:solidFill>
                  <a:latin typeface="Arial" pitchFamily="34" charset="0"/>
                  <a:cs typeface="Arial" pitchFamily="34" charset="0"/>
                </a:rPr>
                <a:t>1</a:t>
              </a:r>
              <a:endParaRPr lang="en-US" baseline="30000" dirty="0">
                <a:solidFill>
                  <a:schemeClr val="tx1"/>
                </a:solidFill>
                <a:latin typeface="Arial" pitchFamily="34" charset="0"/>
                <a:cs typeface="Arial" pitchFamily="34" charset="0"/>
              </a:endParaRPr>
            </a:p>
          </p:txBody>
        </p:sp>
        <p:sp>
          <p:nvSpPr>
            <p:cNvPr id="11" name="Rectangle 10"/>
            <p:cNvSpPr/>
            <p:nvPr/>
          </p:nvSpPr>
          <p:spPr>
            <a:xfrm>
              <a:off x="0" y="4965966"/>
              <a:ext cx="9144000" cy="16459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dirty="0" smtClean="0">
                  <a:solidFill>
                    <a:schemeClr val="tx1"/>
                  </a:solidFill>
                  <a:latin typeface="Arial" pitchFamily="34" charset="0"/>
                  <a:cs typeface="Arial" pitchFamily="34" charset="0"/>
                </a:rPr>
                <a:t>“It’s </a:t>
              </a:r>
              <a:r>
                <a:rPr lang="en-US" dirty="0">
                  <a:solidFill>
                    <a:schemeClr val="tx1"/>
                  </a:solidFill>
                  <a:latin typeface="Arial" pitchFamily="34" charset="0"/>
                  <a:cs typeface="Arial" pitchFamily="34" charset="0"/>
                </a:rPr>
                <a:t>like he (undocumented dad) got all this, this is a lot …but he worked for it. </a:t>
              </a:r>
              <a:r>
                <a:rPr lang="en-US" b="1" dirty="0">
                  <a:solidFill>
                    <a:schemeClr val="tx1"/>
                  </a:solidFill>
                  <a:latin typeface="Arial" pitchFamily="34" charset="0"/>
                  <a:cs typeface="Arial" pitchFamily="34" charset="0"/>
                </a:rPr>
                <a:t>So I think that if I work for it too that I may get something of what he got…Even more…’cause I was born here. It’s more of an advantage.</a:t>
              </a:r>
              <a:r>
                <a:rPr lang="en-US" dirty="0">
                  <a:solidFill>
                    <a:schemeClr val="tx1"/>
                  </a:solidFill>
                  <a:latin typeface="Arial" pitchFamily="34" charset="0"/>
                  <a:cs typeface="Arial" pitchFamily="34" charset="0"/>
                </a:rPr>
                <a:t> You isn’t got to worry about getting stuck there, like there’s no more jobs for you ‘cause you weren’t born here … </a:t>
              </a:r>
              <a:r>
                <a:rPr lang="en-US" b="1" dirty="0">
                  <a:solidFill>
                    <a:schemeClr val="tx1"/>
                  </a:solidFill>
                  <a:latin typeface="Arial" pitchFamily="34" charset="0"/>
                  <a:cs typeface="Arial" pitchFamily="34" charset="0"/>
                </a:rPr>
                <a:t>it’s just up to me to do what I got to do</a:t>
              </a:r>
              <a:r>
                <a:rPr lang="en-US" dirty="0" smtClean="0">
                  <a:solidFill>
                    <a:schemeClr val="tx1"/>
                  </a:solidFill>
                  <a:latin typeface="Arial" pitchFamily="34" charset="0"/>
                  <a:cs typeface="Arial" pitchFamily="34" charset="0"/>
                </a:rPr>
                <a:t>.”</a:t>
              </a:r>
            </a:p>
            <a:p>
              <a:pPr lvl="1"/>
              <a:r>
                <a:rPr lang="en-US" dirty="0" smtClean="0">
                  <a:solidFill>
                    <a:schemeClr val="tx1"/>
                  </a:solidFill>
                  <a:latin typeface="Arial" pitchFamily="34" charset="0"/>
                  <a:cs typeface="Arial" pitchFamily="34" charset="0"/>
                </a:rPr>
                <a:t>-Male</a:t>
              </a:r>
              <a:r>
                <a:rPr lang="en-US" baseline="30000" dirty="0" smtClean="0">
                  <a:solidFill>
                    <a:schemeClr val="tx1"/>
                  </a:solidFill>
                  <a:latin typeface="Arial" pitchFamily="34" charset="0"/>
                  <a:cs typeface="Arial" pitchFamily="34" charset="0"/>
                </a:rPr>
                <a:t>2</a:t>
              </a:r>
              <a:endParaRPr lang="en-US" baseline="30000" dirty="0">
                <a:solidFill>
                  <a:schemeClr val="tx1"/>
                </a:solidFill>
                <a:latin typeface="Arial" pitchFamily="34" charset="0"/>
                <a:cs typeface="Arial" pitchFamily="34" charset="0"/>
              </a:endParaRPr>
            </a:p>
          </p:txBody>
        </p:sp>
        <p:sp>
          <p:nvSpPr>
            <p:cNvPr id="12" name="Rectangle 11"/>
            <p:cNvSpPr/>
            <p:nvPr/>
          </p:nvSpPr>
          <p:spPr>
            <a:xfrm rot="16200000">
              <a:off x="-680085" y="2207447"/>
              <a:ext cx="1645920" cy="28575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itchFamily="34" charset="0"/>
                  <a:cs typeface="Arial" pitchFamily="34" charset="0"/>
                </a:rPr>
                <a:t>Description</a:t>
              </a:r>
            </a:p>
          </p:txBody>
        </p:sp>
        <p:sp>
          <p:nvSpPr>
            <p:cNvPr id="13" name="Rectangle 12"/>
            <p:cNvSpPr/>
            <p:nvPr/>
          </p:nvSpPr>
          <p:spPr>
            <a:xfrm rot="16200000">
              <a:off x="-680085" y="5646051"/>
              <a:ext cx="1645920" cy="2857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itchFamily="34" charset="0"/>
                  <a:cs typeface="Arial" pitchFamily="34" charset="0"/>
                </a:rPr>
                <a:t>Verbatim</a:t>
              </a:r>
            </a:p>
          </p:txBody>
        </p:sp>
        <p:sp>
          <p:nvSpPr>
            <p:cNvPr id="14" name="Rectangle 13"/>
            <p:cNvSpPr/>
            <p:nvPr/>
          </p:nvSpPr>
          <p:spPr>
            <a:xfrm rot="5400000">
              <a:off x="8178165" y="3926749"/>
              <a:ext cx="1645920" cy="2857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itchFamily="34" charset="0"/>
                  <a:cs typeface="Arial" pitchFamily="34" charset="0"/>
                </a:rPr>
                <a:t>Data</a:t>
              </a:r>
            </a:p>
          </p:txBody>
        </p:sp>
      </p:grpSp>
      <p:sp>
        <p:nvSpPr>
          <p:cNvPr id="15" name="TextBox 14"/>
          <p:cNvSpPr txBox="1"/>
          <p:nvPr/>
        </p:nvSpPr>
        <p:spPr>
          <a:xfrm>
            <a:off x="159653" y="6542677"/>
            <a:ext cx="8698597" cy="369332"/>
          </a:xfrm>
          <a:prstGeom prst="rect">
            <a:avLst/>
          </a:prstGeom>
          <a:noFill/>
        </p:spPr>
        <p:txBody>
          <a:bodyPr wrap="square" rtlCol="0">
            <a:spAutoFit/>
          </a:bodyPr>
          <a:lstStyle/>
          <a:p>
            <a:r>
              <a:rPr lang="en-US" sz="900" dirty="0" smtClean="0">
                <a:solidFill>
                  <a:schemeClr val="bg1">
                    <a:lumMod val="85000"/>
                  </a:schemeClr>
                </a:solidFill>
              </a:rPr>
              <a:t>Source: AP &amp; NORC “The Public Mood: White Malaise But Optimism Among Blacks, Hispanics” (2013</a:t>
            </a:r>
            <a:r>
              <a:rPr lang="en-US" sz="900" dirty="0">
                <a:solidFill>
                  <a:schemeClr val="bg1">
                    <a:lumMod val="85000"/>
                  </a:schemeClr>
                </a:solidFill>
              </a:rPr>
              <a:t>). </a:t>
            </a:r>
            <a:r>
              <a:rPr lang="en-US" sz="900" dirty="0" err="1" smtClean="0">
                <a:solidFill>
                  <a:schemeClr val="bg1">
                    <a:lumMod val="85000"/>
                  </a:schemeClr>
                </a:solidFill>
              </a:rPr>
              <a:t>Rendón</a:t>
            </a:r>
            <a:r>
              <a:rPr lang="en-US" sz="900" dirty="0" smtClean="0">
                <a:solidFill>
                  <a:schemeClr val="bg1">
                    <a:lumMod val="85000"/>
                  </a:schemeClr>
                </a:solidFill>
              </a:rPr>
              <a:t> , Maria. “Optimism </a:t>
            </a:r>
            <a:r>
              <a:rPr lang="en-US" sz="900" dirty="0">
                <a:solidFill>
                  <a:schemeClr val="bg1">
                    <a:lumMod val="85000"/>
                  </a:schemeClr>
                </a:solidFill>
              </a:rPr>
              <a:t>&amp; Belief In The American Opportunity Structure: The Case Of Urban Second Generation Latino Young </a:t>
            </a:r>
            <a:r>
              <a:rPr lang="en-US" sz="900" dirty="0" smtClean="0">
                <a:solidFill>
                  <a:schemeClr val="bg1">
                    <a:lumMod val="85000"/>
                  </a:schemeClr>
                </a:solidFill>
              </a:rPr>
              <a:t>Men” (March 2014)</a:t>
            </a:r>
            <a:endParaRPr lang="en-US" sz="900" dirty="0">
              <a:solidFill>
                <a:schemeClr val="bg1">
                  <a:lumMod val="85000"/>
                </a:schemeClr>
              </a:solidFill>
            </a:endParaRPr>
          </a:p>
        </p:txBody>
      </p:sp>
    </p:spTree>
    <p:extLst>
      <p:ext uri="{BB962C8B-B14F-4D97-AF65-F5344CB8AC3E}">
        <p14:creationId xmlns:p14="http://schemas.microsoft.com/office/powerpoint/2010/main" val="5943471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18</a:t>
            </a:fld>
            <a:endParaRPr lang="en-US" dirty="0">
              <a:solidFill>
                <a:srgbClr val="000000"/>
              </a:solidFill>
            </a:endParaRPr>
          </a:p>
        </p:txBody>
      </p:sp>
      <p:sp>
        <p:nvSpPr>
          <p:cNvPr id="3" name="Title 2"/>
          <p:cNvSpPr>
            <a:spLocks noGrp="1"/>
          </p:cNvSpPr>
          <p:nvPr>
            <p:ph type="title"/>
          </p:nvPr>
        </p:nvSpPr>
        <p:spPr/>
        <p:txBody>
          <a:bodyPr>
            <a:normAutofit/>
          </a:bodyPr>
          <a:lstStyle/>
          <a:p>
            <a:r>
              <a:rPr lang="en-US" sz="8000" dirty="0" err="1" smtClean="0"/>
              <a:t>Respeto</a:t>
            </a:r>
            <a:endParaRPr lang="en-US" sz="8000" dirty="0"/>
          </a:p>
        </p:txBody>
      </p:sp>
      <p:pic>
        <p:nvPicPr>
          <p:cNvPr id="7170" name="Picture 2" descr="http://2.bp.blogspot.com/_irWjshCRmds/TSqg22GmY2I/AAAAAAAAA7Q/Vi6prcZO5SM/s1600/Respec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0" y="1409700"/>
            <a:ext cx="9144000" cy="544829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0" y="1527362"/>
            <a:ext cx="9144000" cy="5084524"/>
            <a:chOff x="0" y="1527362"/>
            <a:chExt cx="9144000" cy="5084524"/>
          </a:xfrm>
        </p:grpSpPr>
        <p:sp>
          <p:nvSpPr>
            <p:cNvPr id="9" name="Rectangle 8"/>
            <p:cNvSpPr/>
            <p:nvPr/>
          </p:nvSpPr>
          <p:spPr>
            <a:xfrm>
              <a:off x="0" y="1527362"/>
              <a:ext cx="5676900" cy="16459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dirty="0" smtClean="0">
                  <a:solidFill>
                    <a:schemeClr val="tx1"/>
                  </a:solidFill>
                  <a:latin typeface="Arial" pitchFamily="34" charset="0"/>
                  <a:cs typeface="Arial" pitchFamily="34" charset="0"/>
                </a:rPr>
                <a:t>Many Hispanic interpersonal relationships are governed by “</a:t>
              </a:r>
              <a:r>
                <a:rPr lang="en-US" dirty="0" err="1" smtClean="0">
                  <a:solidFill>
                    <a:schemeClr val="tx1"/>
                  </a:solidFill>
                  <a:latin typeface="Arial" pitchFamily="34" charset="0"/>
                  <a:cs typeface="Arial" pitchFamily="34" charset="0"/>
                </a:rPr>
                <a:t>respeto</a:t>
              </a:r>
              <a:r>
                <a:rPr lang="en-US" dirty="0" smtClean="0">
                  <a:solidFill>
                    <a:schemeClr val="tx1"/>
                  </a:solidFill>
                  <a:latin typeface="Arial" pitchFamily="34" charset="0"/>
                  <a:cs typeface="Arial" pitchFamily="34" charset="0"/>
                </a:rPr>
                <a:t>”: the suitable, deferential behavior to others based on age</a:t>
              </a:r>
              <a:r>
                <a:rPr lang="en-US" dirty="0">
                  <a:solidFill>
                    <a:schemeClr val="tx1"/>
                  </a:solidFill>
                  <a:latin typeface="Arial" pitchFamily="34" charset="0"/>
                  <a:cs typeface="Arial" pitchFamily="34" charset="0"/>
                </a:rPr>
                <a:t>, </a:t>
              </a:r>
              <a:r>
                <a:rPr lang="en-US" dirty="0" smtClean="0">
                  <a:solidFill>
                    <a:schemeClr val="tx1"/>
                  </a:solidFill>
                  <a:latin typeface="Arial" pitchFamily="34" charset="0"/>
                  <a:cs typeface="Arial" pitchFamily="34" charset="0"/>
                </a:rPr>
                <a:t>sex, </a:t>
              </a:r>
              <a:r>
                <a:rPr lang="en-US" dirty="0">
                  <a:solidFill>
                    <a:schemeClr val="tx1"/>
                  </a:solidFill>
                  <a:latin typeface="Arial" pitchFamily="34" charset="0"/>
                  <a:cs typeface="Arial" pitchFamily="34" charset="0"/>
                </a:rPr>
                <a:t>social </a:t>
              </a:r>
              <a:r>
                <a:rPr lang="en-US" dirty="0" smtClean="0">
                  <a:solidFill>
                    <a:schemeClr val="tx1"/>
                  </a:solidFill>
                  <a:latin typeface="Arial" pitchFamily="34" charset="0"/>
                  <a:cs typeface="Arial" pitchFamily="34" charset="0"/>
                </a:rPr>
                <a:t>position, </a:t>
              </a:r>
              <a:r>
                <a:rPr lang="en-US" dirty="0">
                  <a:solidFill>
                    <a:schemeClr val="tx1"/>
                  </a:solidFill>
                  <a:latin typeface="Arial" pitchFamily="34" charset="0"/>
                  <a:cs typeface="Arial" pitchFamily="34" charset="0"/>
                </a:rPr>
                <a:t>title, economic status, etc</a:t>
              </a:r>
              <a:r>
                <a:rPr lang="en-US" dirty="0" smtClean="0">
                  <a:solidFill>
                    <a:schemeClr val="tx1"/>
                  </a:solidFill>
                  <a:latin typeface="Arial" pitchFamily="34" charset="0"/>
                  <a:cs typeface="Arial" pitchFamily="34" charset="0"/>
                </a:rPr>
                <a:t>.</a:t>
              </a:r>
              <a:endParaRPr lang="en-US" dirty="0">
                <a:solidFill>
                  <a:schemeClr val="tx1"/>
                </a:solidFill>
                <a:latin typeface="Arial" pitchFamily="34" charset="0"/>
                <a:cs typeface="Arial" pitchFamily="34" charset="0"/>
              </a:endParaRPr>
            </a:p>
          </p:txBody>
        </p:sp>
        <p:sp>
          <p:nvSpPr>
            <p:cNvPr id="10" name="Rectangle 9"/>
            <p:cNvSpPr/>
            <p:nvPr/>
          </p:nvSpPr>
          <p:spPr>
            <a:xfrm>
              <a:off x="2632364" y="3246664"/>
              <a:ext cx="6225886" cy="16459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dirty="0" smtClean="0">
                  <a:solidFill>
                    <a:schemeClr val="tx1"/>
                  </a:solidFill>
                  <a:latin typeface="Arial" pitchFamily="34" charset="0"/>
                  <a:cs typeface="Arial" pitchFamily="34" charset="0"/>
                </a:rPr>
                <a:t>Latin American cultures score higher on power </a:t>
              </a:r>
              <a:r>
                <a:rPr lang="en-US" dirty="0">
                  <a:solidFill>
                    <a:schemeClr val="tx1"/>
                  </a:solidFill>
                  <a:latin typeface="Arial" pitchFamily="34" charset="0"/>
                  <a:cs typeface="Arial" pitchFamily="34" charset="0"/>
                </a:rPr>
                <a:t>distance measures (the extent to which the less powerful members of institutions and </a:t>
              </a:r>
              <a:r>
                <a:rPr lang="en-US" dirty="0" smtClean="0">
                  <a:solidFill>
                    <a:schemeClr val="tx1"/>
                  </a:solidFill>
                  <a:latin typeface="Arial" pitchFamily="34" charset="0"/>
                  <a:cs typeface="Arial" pitchFamily="34" charset="0"/>
                </a:rPr>
                <a:t>organizations </a:t>
              </a:r>
              <a:r>
                <a:rPr lang="en-US" dirty="0">
                  <a:solidFill>
                    <a:schemeClr val="tx1"/>
                  </a:solidFill>
                  <a:latin typeface="Arial" pitchFamily="34" charset="0"/>
                  <a:cs typeface="Arial" pitchFamily="34" charset="0"/>
                </a:rPr>
                <a:t>within a country expect and accept that power is distributed </a:t>
              </a:r>
              <a:r>
                <a:rPr lang="en-US" dirty="0" smtClean="0">
                  <a:solidFill>
                    <a:schemeClr val="tx1"/>
                  </a:solidFill>
                  <a:latin typeface="Arial" pitchFamily="34" charset="0"/>
                  <a:cs typeface="Arial" pitchFamily="34" charset="0"/>
                </a:rPr>
                <a:t>unequally): </a:t>
              </a:r>
              <a:r>
                <a:rPr lang="en-US" dirty="0">
                  <a:solidFill>
                    <a:schemeClr val="tx1"/>
                  </a:solidFill>
                  <a:latin typeface="Arial" pitchFamily="34" charset="0"/>
                  <a:cs typeface="Arial" pitchFamily="34" charset="0"/>
                </a:rPr>
                <a:t>80 weighted average </a:t>
              </a:r>
              <a:r>
                <a:rPr lang="en-US" dirty="0" smtClean="0">
                  <a:solidFill>
                    <a:schemeClr val="tx1"/>
                  </a:solidFill>
                  <a:latin typeface="Arial" pitchFamily="34" charset="0"/>
                  <a:cs typeface="Arial" pitchFamily="34" charset="0"/>
                </a:rPr>
                <a:t>compared to </a:t>
              </a:r>
              <a:r>
                <a:rPr lang="en-US" dirty="0">
                  <a:solidFill>
                    <a:schemeClr val="tx1"/>
                  </a:solidFill>
                  <a:latin typeface="Arial" pitchFamily="34" charset="0"/>
                  <a:cs typeface="Arial" pitchFamily="34" charset="0"/>
                </a:rPr>
                <a:t>40 for the </a:t>
              </a:r>
              <a:r>
                <a:rPr lang="en-US" dirty="0" smtClean="0">
                  <a:solidFill>
                    <a:schemeClr val="tx1"/>
                  </a:solidFill>
                  <a:latin typeface="Arial" pitchFamily="34" charset="0"/>
                  <a:cs typeface="Arial" pitchFamily="34" charset="0"/>
                </a:rPr>
                <a:t>U.S.</a:t>
              </a:r>
              <a:r>
                <a:rPr lang="en-US" baseline="30000" dirty="0" smtClean="0">
                  <a:solidFill>
                    <a:schemeClr val="tx1"/>
                  </a:solidFill>
                  <a:latin typeface="Arial" pitchFamily="34" charset="0"/>
                  <a:cs typeface="Arial" pitchFamily="34" charset="0"/>
                </a:rPr>
                <a:t>1</a:t>
              </a:r>
              <a:endParaRPr lang="en-US" baseline="30000" dirty="0">
                <a:solidFill>
                  <a:schemeClr val="tx1"/>
                </a:solidFill>
                <a:latin typeface="Arial" pitchFamily="34" charset="0"/>
                <a:cs typeface="Arial" pitchFamily="34" charset="0"/>
              </a:endParaRPr>
            </a:p>
          </p:txBody>
        </p:sp>
        <p:sp>
          <p:nvSpPr>
            <p:cNvPr id="11" name="Rectangle 10"/>
            <p:cNvSpPr/>
            <p:nvPr/>
          </p:nvSpPr>
          <p:spPr>
            <a:xfrm>
              <a:off x="0" y="4965966"/>
              <a:ext cx="9144000" cy="16459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dirty="0">
                  <a:solidFill>
                    <a:schemeClr val="tx1"/>
                  </a:solidFill>
                  <a:latin typeface="Arial" pitchFamily="34" charset="0"/>
                  <a:cs typeface="Arial" pitchFamily="34" charset="0"/>
                </a:rPr>
                <a:t>“</a:t>
              </a:r>
              <a:r>
                <a:rPr lang="en-US" b="1" dirty="0">
                  <a:solidFill>
                    <a:schemeClr val="tx1"/>
                  </a:solidFill>
                  <a:latin typeface="Arial" pitchFamily="34" charset="0"/>
                  <a:cs typeface="Arial" pitchFamily="34" charset="0"/>
                </a:rPr>
                <a:t>Parents need to know that they are the authority</a:t>
              </a:r>
              <a:r>
                <a:rPr lang="en-US" dirty="0">
                  <a:solidFill>
                    <a:schemeClr val="tx1"/>
                  </a:solidFill>
                  <a:latin typeface="Arial" pitchFamily="34" charset="0"/>
                  <a:cs typeface="Arial" pitchFamily="34" charset="0"/>
                </a:rPr>
                <a:t>, </a:t>
              </a:r>
              <a:r>
                <a:rPr lang="en-US" dirty="0" smtClean="0">
                  <a:solidFill>
                    <a:schemeClr val="tx1"/>
                  </a:solidFill>
                  <a:latin typeface="Arial" pitchFamily="34" charset="0"/>
                  <a:cs typeface="Arial" pitchFamily="34" charset="0"/>
                </a:rPr>
                <a:t>they </a:t>
              </a:r>
              <a:r>
                <a:rPr lang="en-US" dirty="0">
                  <a:solidFill>
                    <a:schemeClr val="tx1"/>
                  </a:solidFill>
                  <a:latin typeface="Arial" pitchFamily="34" charset="0"/>
                  <a:cs typeface="Arial" pitchFamily="34" charset="0"/>
                </a:rPr>
                <a:t>have to set limits (even if [teenagers] get angry and try to rebel), </a:t>
              </a:r>
              <a:r>
                <a:rPr lang="en-US" b="1" dirty="0">
                  <a:solidFill>
                    <a:schemeClr val="tx1"/>
                  </a:solidFill>
                  <a:latin typeface="Arial" pitchFamily="34" charset="0"/>
                  <a:cs typeface="Arial" pitchFamily="34" charset="0"/>
                </a:rPr>
                <a:t>the love, discipline, two-way communication, and respect</a:t>
              </a:r>
              <a:r>
                <a:rPr lang="en-US" dirty="0">
                  <a:solidFill>
                    <a:schemeClr val="tx1"/>
                  </a:solidFill>
                  <a:latin typeface="Arial" pitchFamily="34" charset="0"/>
                  <a:cs typeface="Arial" pitchFamily="34" charset="0"/>
                </a:rPr>
                <a:t>, are the elements that are important when raising and helping teenagers to become healthy adults, mature, and capable of being </a:t>
              </a:r>
              <a:r>
                <a:rPr lang="en-US" dirty="0" smtClean="0">
                  <a:solidFill>
                    <a:schemeClr val="tx1"/>
                  </a:solidFill>
                  <a:latin typeface="Arial" pitchFamily="34" charset="0"/>
                  <a:cs typeface="Arial" pitchFamily="34" charset="0"/>
                </a:rPr>
                <a:t>able </a:t>
              </a:r>
              <a:r>
                <a:rPr lang="en-US" dirty="0">
                  <a:solidFill>
                    <a:schemeClr val="tx1"/>
                  </a:solidFill>
                  <a:latin typeface="Arial" pitchFamily="34" charset="0"/>
                  <a:cs typeface="Arial" pitchFamily="34" charset="0"/>
                </a:rPr>
                <a:t>to live in the future.” (S</a:t>
              </a:r>
              <a:r>
                <a:rPr lang="en-US" dirty="0" smtClean="0">
                  <a:solidFill>
                    <a:schemeClr val="tx1"/>
                  </a:solidFill>
                  <a:latin typeface="Arial" pitchFamily="34" charset="0"/>
                  <a:cs typeface="Arial" pitchFamily="34" charset="0"/>
                </a:rPr>
                <a:t>)</a:t>
              </a:r>
            </a:p>
            <a:p>
              <a:pPr lvl="1"/>
              <a:r>
                <a:rPr lang="en-US" dirty="0" smtClean="0">
                  <a:solidFill>
                    <a:schemeClr val="tx1"/>
                  </a:solidFill>
                  <a:latin typeface="Arial" pitchFamily="34" charset="0"/>
                  <a:cs typeface="Arial" pitchFamily="34" charset="0"/>
                </a:rPr>
                <a:t>-Female, Bicultural, South American, Foreign Born</a:t>
              </a:r>
              <a:endParaRPr lang="en-US" dirty="0">
                <a:solidFill>
                  <a:schemeClr val="tx1"/>
                </a:solidFill>
                <a:latin typeface="Arial" pitchFamily="34" charset="0"/>
                <a:cs typeface="Arial" pitchFamily="34" charset="0"/>
              </a:endParaRPr>
            </a:p>
          </p:txBody>
        </p:sp>
        <p:sp>
          <p:nvSpPr>
            <p:cNvPr id="12" name="Rectangle 11"/>
            <p:cNvSpPr/>
            <p:nvPr/>
          </p:nvSpPr>
          <p:spPr>
            <a:xfrm rot="16200000">
              <a:off x="-680085" y="2207447"/>
              <a:ext cx="1645920" cy="28575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itchFamily="34" charset="0"/>
                  <a:cs typeface="Arial" pitchFamily="34" charset="0"/>
                </a:rPr>
                <a:t>Description</a:t>
              </a:r>
            </a:p>
          </p:txBody>
        </p:sp>
        <p:sp>
          <p:nvSpPr>
            <p:cNvPr id="13" name="Rectangle 12"/>
            <p:cNvSpPr/>
            <p:nvPr/>
          </p:nvSpPr>
          <p:spPr>
            <a:xfrm rot="16200000">
              <a:off x="-680085" y="5646051"/>
              <a:ext cx="1645920" cy="2857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itchFamily="34" charset="0"/>
                  <a:cs typeface="Arial" pitchFamily="34" charset="0"/>
                </a:rPr>
                <a:t>Verbatim</a:t>
              </a:r>
            </a:p>
          </p:txBody>
        </p:sp>
        <p:sp>
          <p:nvSpPr>
            <p:cNvPr id="14" name="Rectangle 13"/>
            <p:cNvSpPr/>
            <p:nvPr/>
          </p:nvSpPr>
          <p:spPr>
            <a:xfrm rot="5400000">
              <a:off x="8178165" y="3926749"/>
              <a:ext cx="1645920" cy="2857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itchFamily="34" charset="0"/>
                  <a:cs typeface="Arial" pitchFamily="34" charset="0"/>
                </a:rPr>
                <a:t>Data</a:t>
              </a:r>
            </a:p>
          </p:txBody>
        </p:sp>
      </p:grpSp>
      <p:sp>
        <p:nvSpPr>
          <p:cNvPr id="15" name="TextBox 14"/>
          <p:cNvSpPr txBox="1"/>
          <p:nvPr/>
        </p:nvSpPr>
        <p:spPr>
          <a:xfrm>
            <a:off x="159653" y="6540863"/>
            <a:ext cx="5686965" cy="369332"/>
          </a:xfrm>
          <a:prstGeom prst="rect">
            <a:avLst/>
          </a:prstGeom>
          <a:noFill/>
        </p:spPr>
        <p:txBody>
          <a:bodyPr wrap="square" rtlCol="0">
            <a:spAutoFit/>
          </a:bodyPr>
          <a:lstStyle/>
          <a:p>
            <a:r>
              <a:rPr lang="en-US" sz="900" dirty="0" smtClean="0"/>
              <a:t>Source: </a:t>
            </a:r>
            <a:r>
              <a:rPr lang="en-US" sz="900" baseline="30000" dirty="0" smtClean="0"/>
              <a:t>1</a:t>
            </a:r>
            <a:r>
              <a:rPr lang="en-US" sz="900" dirty="0" smtClean="0"/>
              <a:t>The Hofstede Centre. Weighted to U.S. distribution of Latin American origin, to better represent U,S. Latino population. Verbatim from </a:t>
            </a:r>
            <a:r>
              <a:rPr lang="en-US" sz="900" dirty="0" err="1" smtClean="0"/>
              <a:t>VozLatinum</a:t>
            </a:r>
            <a:r>
              <a:rPr lang="en-US" sz="900" dirty="0" smtClean="0"/>
              <a:t> Cultural Influence Survey (Fall 2013)</a:t>
            </a:r>
            <a:endParaRPr lang="en-US" sz="900" dirty="0"/>
          </a:p>
        </p:txBody>
      </p:sp>
    </p:spTree>
    <p:extLst>
      <p:ext uri="{BB962C8B-B14F-4D97-AF65-F5344CB8AC3E}">
        <p14:creationId xmlns:p14="http://schemas.microsoft.com/office/powerpoint/2010/main" val="15299486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1399308"/>
            <a:ext cx="9144000" cy="5458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19</a:t>
            </a:fld>
            <a:endParaRPr lang="en-US" dirty="0">
              <a:solidFill>
                <a:srgbClr val="000000"/>
              </a:solidFill>
            </a:endParaRPr>
          </a:p>
        </p:txBody>
      </p:sp>
      <p:sp>
        <p:nvSpPr>
          <p:cNvPr id="3" name="Title 2"/>
          <p:cNvSpPr>
            <a:spLocks noGrp="1"/>
          </p:cNvSpPr>
          <p:nvPr>
            <p:ph type="title"/>
          </p:nvPr>
        </p:nvSpPr>
        <p:spPr/>
        <p:txBody>
          <a:bodyPr>
            <a:normAutofit/>
          </a:bodyPr>
          <a:lstStyle/>
          <a:p>
            <a:r>
              <a:rPr lang="en-US" sz="8000" dirty="0" err="1"/>
              <a:t>Simpatía</a:t>
            </a:r>
            <a:endParaRPr lang="en-US" sz="8000" dirty="0"/>
          </a:p>
        </p:txBody>
      </p:sp>
      <p:grpSp>
        <p:nvGrpSpPr>
          <p:cNvPr id="11" name="Group 10"/>
          <p:cNvGrpSpPr/>
          <p:nvPr/>
        </p:nvGrpSpPr>
        <p:grpSpPr>
          <a:xfrm>
            <a:off x="0" y="1527362"/>
            <a:ext cx="9144000" cy="5084524"/>
            <a:chOff x="0" y="1527362"/>
            <a:chExt cx="9144000" cy="5084524"/>
          </a:xfrm>
        </p:grpSpPr>
        <p:sp>
          <p:nvSpPr>
            <p:cNvPr id="12" name="Rectangle 11"/>
            <p:cNvSpPr/>
            <p:nvPr/>
          </p:nvSpPr>
          <p:spPr>
            <a:xfrm>
              <a:off x="0" y="1527362"/>
              <a:ext cx="5676900" cy="16459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dirty="0" smtClean="0">
                  <a:solidFill>
                    <a:schemeClr val="tx1"/>
                  </a:solidFill>
                  <a:latin typeface="Arial" pitchFamily="34" charset="0"/>
                  <a:cs typeface="Arial" pitchFamily="34" charset="0"/>
                </a:rPr>
                <a:t>“Hispanics behave in order to avoid </a:t>
              </a:r>
              <a:r>
                <a:rPr lang="en-US" dirty="0">
                  <a:solidFill>
                    <a:schemeClr val="tx1"/>
                  </a:solidFill>
                  <a:latin typeface="Arial" pitchFamily="34" charset="0"/>
                  <a:cs typeface="Arial" pitchFamily="34" charset="0"/>
                </a:rPr>
                <a:t>conflict and </a:t>
              </a:r>
              <a:r>
                <a:rPr lang="en-US" dirty="0" smtClean="0">
                  <a:solidFill>
                    <a:schemeClr val="tx1"/>
                  </a:solidFill>
                  <a:latin typeface="Arial" pitchFamily="34" charset="0"/>
                  <a:cs typeface="Arial" pitchFamily="34" charset="0"/>
                </a:rPr>
                <a:t>foster positive, harmonious </a:t>
              </a:r>
              <a:r>
                <a:rPr lang="en-US" dirty="0">
                  <a:solidFill>
                    <a:schemeClr val="tx1"/>
                  </a:solidFill>
                  <a:latin typeface="Arial" pitchFamily="34" charset="0"/>
                  <a:cs typeface="Arial" pitchFamily="34" charset="0"/>
                </a:rPr>
                <a:t>interpersonal </a:t>
              </a:r>
              <a:r>
                <a:rPr lang="en-US" dirty="0" smtClean="0">
                  <a:solidFill>
                    <a:schemeClr val="tx1"/>
                  </a:solidFill>
                  <a:latin typeface="Arial" pitchFamily="34" charset="0"/>
                  <a:cs typeface="Arial" pitchFamily="34" charset="0"/>
                </a:rPr>
                <a:t>relationships.”</a:t>
              </a:r>
              <a:r>
                <a:rPr lang="en-US" baseline="30000" dirty="0" smtClean="0">
                  <a:solidFill>
                    <a:schemeClr val="tx1"/>
                  </a:solidFill>
                  <a:latin typeface="Arial" pitchFamily="34" charset="0"/>
                  <a:cs typeface="Arial" pitchFamily="34" charset="0"/>
                </a:rPr>
                <a:t>1</a:t>
              </a:r>
              <a:endParaRPr lang="en-US" baseline="30000" dirty="0">
                <a:solidFill>
                  <a:schemeClr val="tx1"/>
                </a:solidFill>
                <a:latin typeface="Arial" pitchFamily="34" charset="0"/>
                <a:cs typeface="Arial" pitchFamily="34" charset="0"/>
              </a:endParaRPr>
            </a:p>
          </p:txBody>
        </p:sp>
        <p:sp>
          <p:nvSpPr>
            <p:cNvPr id="13" name="Rectangle 12"/>
            <p:cNvSpPr/>
            <p:nvPr/>
          </p:nvSpPr>
          <p:spPr>
            <a:xfrm>
              <a:off x="3467100" y="3246664"/>
              <a:ext cx="5391150" cy="16459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dirty="0">
                  <a:solidFill>
                    <a:schemeClr val="tx1"/>
                  </a:solidFill>
                  <a:latin typeface="Arial" pitchFamily="34" charset="0"/>
                  <a:cs typeface="Arial" pitchFamily="34" charset="0"/>
                </a:rPr>
                <a:t>Hispanics are more likely to exhibit acquiescence bias </a:t>
              </a:r>
              <a:r>
                <a:rPr lang="en-US" dirty="0" smtClean="0">
                  <a:solidFill>
                    <a:schemeClr val="tx1"/>
                  </a:solidFill>
                  <a:latin typeface="Arial" pitchFamily="34" charset="0"/>
                  <a:cs typeface="Arial" pitchFamily="34" charset="0"/>
                </a:rPr>
                <a:t>when taking surveys (propensity to agree with statements regardless of context), resulting </a:t>
              </a:r>
              <a:r>
                <a:rPr lang="en-US" dirty="0">
                  <a:solidFill>
                    <a:schemeClr val="tx1"/>
                  </a:solidFill>
                  <a:latin typeface="Arial" pitchFamily="34" charset="0"/>
                  <a:cs typeface="Arial" pitchFamily="34" charset="0"/>
                </a:rPr>
                <a:t>in </a:t>
              </a:r>
              <a:r>
                <a:rPr lang="en-US" dirty="0" smtClean="0">
                  <a:solidFill>
                    <a:schemeClr val="tx1"/>
                  </a:solidFill>
                  <a:latin typeface="Arial" pitchFamily="34" charset="0"/>
                  <a:cs typeface="Arial" pitchFamily="34" charset="0"/>
                </a:rPr>
                <a:t>an increased likelihood of over-agreement.</a:t>
              </a:r>
              <a:r>
                <a:rPr lang="en-US" baseline="30000" dirty="0" smtClean="0">
                  <a:solidFill>
                    <a:schemeClr val="tx1"/>
                  </a:solidFill>
                  <a:latin typeface="Arial" pitchFamily="34" charset="0"/>
                  <a:cs typeface="Arial" pitchFamily="34" charset="0"/>
                </a:rPr>
                <a:t>2</a:t>
              </a:r>
              <a:r>
                <a:rPr lang="en-US" dirty="0" smtClean="0">
                  <a:solidFill>
                    <a:schemeClr val="tx1"/>
                  </a:solidFill>
                  <a:latin typeface="Arial" pitchFamily="34" charset="0"/>
                  <a:cs typeface="Arial" pitchFamily="34" charset="0"/>
                </a:rPr>
                <a:t> </a:t>
              </a:r>
              <a:endParaRPr lang="en-US" dirty="0">
                <a:solidFill>
                  <a:schemeClr val="tx1"/>
                </a:solidFill>
                <a:latin typeface="Arial" pitchFamily="34" charset="0"/>
                <a:cs typeface="Arial" pitchFamily="34" charset="0"/>
              </a:endParaRPr>
            </a:p>
          </p:txBody>
        </p:sp>
        <p:sp>
          <p:nvSpPr>
            <p:cNvPr id="14" name="Rectangle 13"/>
            <p:cNvSpPr/>
            <p:nvPr/>
          </p:nvSpPr>
          <p:spPr>
            <a:xfrm>
              <a:off x="0" y="4965966"/>
              <a:ext cx="9144000" cy="16459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u="sng" dirty="0">
                  <a:solidFill>
                    <a:schemeClr val="tx1"/>
                  </a:solidFill>
                  <a:latin typeface="Arial" pitchFamily="34" charset="0"/>
                  <a:cs typeface="Arial" pitchFamily="34" charset="0"/>
                </a:rPr>
                <a:t>Concerning Culturally Sensitive Medical Care</a:t>
              </a:r>
            </a:p>
            <a:p>
              <a:r>
                <a:rPr lang="en-US" dirty="0">
                  <a:solidFill>
                    <a:schemeClr val="tx1"/>
                  </a:solidFill>
                  <a:latin typeface="Arial" pitchFamily="34" charset="0"/>
                  <a:cs typeface="Arial" pitchFamily="34" charset="0"/>
                </a:rPr>
                <a:t>“They may even be reluctant to ask questions or admit they are confused about their medical instructions or treatment. </a:t>
              </a:r>
              <a:r>
                <a:rPr lang="en-US" b="1" dirty="0">
                  <a:solidFill>
                    <a:schemeClr val="tx1"/>
                  </a:solidFill>
                  <a:latin typeface="Arial" pitchFamily="34" charset="0"/>
                  <a:cs typeface="Arial" pitchFamily="34" charset="0"/>
                </a:rPr>
                <a:t>Associated with this is a cultural taboo against expressing negative feelings directly. This taboo may manifest itself in a patient’s withholding information, not following treatment orders, or terminating medical </a:t>
              </a:r>
              <a:r>
                <a:rPr lang="en-US" b="1" dirty="0" smtClean="0">
                  <a:solidFill>
                    <a:schemeClr val="tx1"/>
                  </a:solidFill>
                  <a:latin typeface="Arial" pitchFamily="34" charset="0"/>
                  <a:cs typeface="Arial" pitchFamily="34" charset="0"/>
                </a:rPr>
                <a:t>care</a:t>
              </a:r>
              <a:r>
                <a:rPr lang="en-US" dirty="0" smtClean="0">
                  <a:solidFill>
                    <a:schemeClr val="tx1"/>
                  </a:solidFill>
                  <a:latin typeface="Arial" pitchFamily="34" charset="0"/>
                  <a:cs typeface="Arial" pitchFamily="34" charset="0"/>
                </a:rPr>
                <a:t>”</a:t>
              </a:r>
              <a:r>
                <a:rPr lang="en-US" baseline="30000" dirty="0">
                  <a:solidFill>
                    <a:schemeClr val="tx1"/>
                  </a:solidFill>
                  <a:latin typeface="Arial" pitchFamily="34" charset="0"/>
                  <a:cs typeface="Arial" pitchFamily="34" charset="0"/>
                </a:rPr>
                <a:t>3</a:t>
              </a:r>
            </a:p>
          </p:txBody>
        </p:sp>
        <p:sp>
          <p:nvSpPr>
            <p:cNvPr id="15" name="Rectangle 14"/>
            <p:cNvSpPr/>
            <p:nvPr/>
          </p:nvSpPr>
          <p:spPr>
            <a:xfrm rot="16200000">
              <a:off x="-680085" y="2207447"/>
              <a:ext cx="1645920" cy="28575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itchFamily="34" charset="0"/>
                  <a:cs typeface="Arial" pitchFamily="34" charset="0"/>
                </a:rPr>
                <a:t>Description</a:t>
              </a:r>
            </a:p>
          </p:txBody>
        </p:sp>
        <p:sp>
          <p:nvSpPr>
            <p:cNvPr id="16" name="Rectangle 15"/>
            <p:cNvSpPr/>
            <p:nvPr/>
          </p:nvSpPr>
          <p:spPr>
            <a:xfrm rot="16200000">
              <a:off x="-680085" y="5646051"/>
              <a:ext cx="1645920" cy="2857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itchFamily="34" charset="0"/>
                  <a:cs typeface="Arial" pitchFamily="34" charset="0"/>
                </a:rPr>
                <a:t>Verbatim</a:t>
              </a:r>
            </a:p>
          </p:txBody>
        </p:sp>
        <p:sp>
          <p:nvSpPr>
            <p:cNvPr id="17" name="Rectangle 16"/>
            <p:cNvSpPr/>
            <p:nvPr/>
          </p:nvSpPr>
          <p:spPr>
            <a:xfrm rot="5400000">
              <a:off x="8178165" y="3926749"/>
              <a:ext cx="1645920" cy="2857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itchFamily="34" charset="0"/>
                  <a:cs typeface="Arial" pitchFamily="34" charset="0"/>
                </a:rPr>
                <a:t>Data</a:t>
              </a:r>
            </a:p>
          </p:txBody>
        </p:sp>
      </p:grpSp>
      <p:sp>
        <p:nvSpPr>
          <p:cNvPr id="18" name="TextBox 17"/>
          <p:cNvSpPr txBox="1"/>
          <p:nvPr/>
        </p:nvSpPr>
        <p:spPr>
          <a:xfrm>
            <a:off x="159653" y="6564902"/>
            <a:ext cx="8698597" cy="307777"/>
          </a:xfrm>
          <a:prstGeom prst="rect">
            <a:avLst/>
          </a:prstGeom>
          <a:noFill/>
        </p:spPr>
        <p:txBody>
          <a:bodyPr wrap="square" rtlCol="0">
            <a:spAutoFit/>
          </a:bodyPr>
          <a:lstStyle/>
          <a:p>
            <a:r>
              <a:rPr lang="en-US" sz="700" dirty="0" smtClean="0">
                <a:solidFill>
                  <a:schemeClr val="bg1">
                    <a:lumMod val="85000"/>
                  </a:schemeClr>
                </a:solidFill>
              </a:rPr>
              <a:t>Source: </a:t>
            </a:r>
            <a:r>
              <a:rPr lang="en-US" sz="700" baseline="30000" dirty="0" smtClean="0">
                <a:solidFill>
                  <a:schemeClr val="bg1">
                    <a:lumMod val="85000"/>
                  </a:schemeClr>
                </a:solidFill>
              </a:rPr>
              <a:t>1</a:t>
            </a:r>
            <a:r>
              <a:rPr lang="en-US" sz="700" dirty="0" smtClean="0">
                <a:solidFill>
                  <a:schemeClr val="bg1">
                    <a:lumMod val="85000"/>
                  </a:schemeClr>
                </a:solidFill>
              </a:rPr>
              <a:t>Shwartz, Audrey. “Latinos’ Collectivism and Self Disclosure in Intercultural and </a:t>
            </a:r>
            <a:r>
              <a:rPr lang="en-US" sz="700" dirty="0" err="1" smtClean="0">
                <a:solidFill>
                  <a:schemeClr val="bg1">
                    <a:lumMod val="85000"/>
                  </a:schemeClr>
                </a:solidFill>
              </a:rPr>
              <a:t>Intracultural</a:t>
            </a:r>
            <a:r>
              <a:rPr lang="en-US" sz="700" dirty="0" smtClean="0">
                <a:solidFill>
                  <a:schemeClr val="bg1">
                    <a:lumMod val="85000"/>
                  </a:schemeClr>
                </a:solidFill>
              </a:rPr>
              <a:t> Friendships and Acquaintanceships” (2009).  </a:t>
            </a:r>
            <a:r>
              <a:rPr lang="en-US" sz="700" baseline="30000" dirty="0" smtClean="0">
                <a:solidFill>
                  <a:schemeClr val="bg1">
                    <a:lumMod val="85000"/>
                  </a:schemeClr>
                </a:solidFill>
              </a:rPr>
              <a:t>2</a:t>
            </a:r>
            <a:r>
              <a:rPr lang="en-US" sz="700" dirty="0" smtClean="0">
                <a:solidFill>
                  <a:schemeClr val="bg1">
                    <a:lumMod val="85000"/>
                  </a:schemeClr>
                </a:solidFill>
              </a:rPr>
              <a:t>Van </a:t>
            </a:r>
            <a:r>
              <a:rPr lang="en-US" sz="700" dirty="0" err="1" smtClean="0">
                <a:solidFill>
                  <a:schemeClr val="bg1">
                    <a:lumMod val="85000"/>
                  </a:schemeClr>
                </a:solidFill>
              </a:rPr>
              <a:t>Varenbergh</a:t>
            </a:r>
            <a:r>
              <a:rPr lang="en-US" sz="700" dirty="0" smtClean="0">
                <a:solidFill>
                  <a:schemeClr val="bg1">
                    <a:lumMod val="85000"/>
                  </a:schemeClr>
                </a:solidFill>
              </a:rPr>
              <a:t> and Thomas. “Response Styles in Survey Research: A Literature Review of Antecedents, Consequences, and Remedies” (2012) </a:t>
            </a:r>
            <a:r>
              <a:rPr lang="en-US" sz="700" baseline="30000" dirty="0" smtClean="0">
                <a:solidFill>
                  <a:schemeClr val="bg1">
                    <a:lumMod val="85000"/>
                  </a:schemeClr>
                </a:solidFill>
              </a:rPr>
              <a:t>3</a:t>
            </a:r>
            <a:r>
              <a:rPr lang="en-US" sz="700" dirty="0">
                <a:solidFill>
                  <a:schemeClr val="bg1">
                    <a:lumMod val="85000"/>
                  </a:schemeClr>
                </a:solidFill>
              </a:rPr>
              <a:t>D</a:t>
            </a:r>
            <a:r>
              <a:rPr lang="en-US" sz="700" dirty="0" smtClean="0">
                <a:solidFill>
                  <a:schemeClr val="bg1">
                    <a:lumMod val="85000"/>
                  </a:schemeClr>
                </a:solidFill>
              </a:rPr>
              <a:t>HHS “Quality Health Services for Hispanics: The Cultural Competency Component” (2001)</a:t>
            </a:r>
            <a:endParaRPr lang="en-US" sz="700" dirty="0">
              <a:solidFill>
                <a:schemeClr val="bg1">
                  <a:lumMod val="85000"/>
                </a:schemeClr>
              </a:solidFill>
            </a:endParaRPr>
          </a:p>
        </p:txBody>
      </p:sp>
      <p:sp>
        <p:nvSpPr>
          <p:cNvPr id="5" name="Rectangle 4"/>
          <p:cNvSpPr/>
          <p:nvPr/>
        </p:nvSpPr>
        <p:spPr>
          <a:xfrm>
            <a:off x="5791200" y="1431966"/>
            <a:ext cx="3352799" cy="369332"/>
          </a:xfrm>
          <a:prstGeom prst="rect">
            <a:avLst/>
          </a:prstGeom>
        </p:spPr>
        <p:txBody>
          <a:bodyPr wrap="square">
            <a:spAutoFit/>
          </a:bodyPr>
          <a:lstStyle/>
          <a:p>
            <a:pPr algn="r"/>
            <a:r>
              <a:rPr lang="en-US" sz="900" dirty="0" smtClean="0">
                <a:solidFill>
                  <a:schemeClr val="bg1">
                    <a:lumMod val="50000"/>
                  </a:schemeClr>
                </a:solidFill>
              </a:rPr>
              <a:t>Image Source: </a:t>
            </a:r>
            <a:r>
              <a:rPr lang="en-US" sz="900" dirty="0" err="1" smtClean="0">
                <a:solidFill>
                  <a:schemeClr val="bg1">
                    <a:lumMod val="50000"/>
                  </a:schemeClr>
                </a:solidFill>
              </a:rPr>
              <a:t>PsJeremy</a:t>
            </a:r>
            <a:r>
              <a:rPr lang="en-US" sz="900" dirty="0">
                <a:solidFill>
                  <a:schemeClr val="bg1">
                    <a:lumMod val="50000"/>
                  </a:schemeClr>
                </a:solidFill>
              </a:rPr>
              <a:t>. </a:t>
            </a:r>
            <a:r>
              <a:rPr lang="en-US" sz="900" dirty="0" smtClean="0">
                <a:solidFill>
                  <a:schemeClr val="bg1">
                    <a:lumMod val="50000"/>
                  </a:schemeClr>
                </a:solidFill>
              </a:rPr>
              <a:t>“4 </a:t>
            </a:r>
            <a:r>
              <a:rPr lang="en-US" sz="900" dirty="0">
                <a:solidFill>
                  <a:schemeClr val="bg1">
                    <a:lumMod val="50000"/>
                  </a:schemeClr>
                </a:solidFill>
              </a:rPr>
              <a:t>Juvenile swallows huddled </a:t>
            </a:r>
            <a:r>
              <a:rPr lang="en-US" sz="900" dirty="0" smtClean="0">
                <a:solidFill>
                  <a:schemeClr val="bg1">
                    <a:lumMod val="50000"/>
                  </a:schemeClr>
                </a:solidFill>
              </a:rPr>
              <a:t>together” https</a:t>
            </a:r>
            <a:r>
              <a:rPr lang="en-US" sz="900" dirty="0">
                <a:solidFill>
                  <a:schemeClr val="bg1">
                    <a:lumMod val="50000"/>
                  </a:schemeClr>
                </a:solidFill>
              </a:rPr>
              <a:t>://www.flickr.com/photos/psjeremy/</a:t>
            </a:r>
          </a:p>
        </p:txBody>
      </p:sp>
    </p:spTree>
    <p:extLst>
      <p:ext uri="{BB962C8B-B14F-4D97-AF65-F5344CB8AC3E}">
        <p14:creationId xmlns:p14="http://schemas.microsoft.com/office/powerpoint/2010/main" val="32802469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2</a:t>
            </a:fld>
            <a:endParaRPr lang="en-US" dirty="0">
              <a:solidFill>
                <a:srgbClr val="000000"/>
              </a:solidFill>
            </a:endParaRPr>
          </a:p>
        </p:txBody>
      </p:sp>
      <p:sp>
        <p:nvSpPr>
          <p:cNvPr id="3" name="Title 2"/>
          <p:cNvSpPr>
            <a:spLocks noGrp="1"/>
          </p:cNvSpPr>
          <p:nvPr>
            <p:ph type="title"/>
          </p:nvPr>
        </p:nvSpPr>
        <p:spPr/>
        <p:txBody>
          <a:bodyPr/>
          <a:lstStyle/>
          <a:p>
            <a:r>
              <a:rPr lang="en-US" dirty="0" smtClean="0"/>
              <a:t>Understanding Hispanic Consumers on Three Levels</a:t>
            </a:r>
            <a:endParaRPr lang="en-US" dirty="0"/>
          </a:p>
        </p:txBody>
      </p:sp>
      <p:sp>
        <p:nvSpPr>
          <p:cNvPr id="5" name="Rectangle 4"/>
          <p:cNvSpPr/>
          <p:nvPr/>
        </p:nvSpPr>
        <p:spPr>
          <a:xfrm>
            <a:off x="1080654" y="1745673"/>
            <a:ext cx="8063345" cy="14547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smtClean="0">
                <a:latin typeface="Arial" pitchFamily="34" charset="0"/>
                <a:cs typeface="Arial" pitchFamily="34" charset="0"/>
              </a:rPr>
              <a:t>Demographics &amp; Economic Opportunity</a:t>
            </a:r>
          </a:p>
        </p:txBody>
      </p:sp>
      <p:sp>
        <p:nvSpPr>
          <p:cNvPr id="6" name="Rectangle 5"/>
          <p:cNvSpPr/>
          <p:nvPr/>
        </p:nvSpPr>
        <p:spPr>
          <a:xfrm>
            <a:off x="1080654" y="3200400"/>
            <a:ext cx="8063345" cy="14547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smtClean="0">
                <a:latin typeface="Arial" pitchFamily="34" charset="0"/>
                <a:cs typeface="Arial" pitchFamily="34" charset="0"/>
              </a:rPr>
              <a:t>Cultural Insights for Best-in-Class Marketing</a:t>
            </a:r>
          </a:p>
        </p:txBody>
      </p:sp>
      <p:sp>
        <p:nvSpPr>
          <p:cNvPr id="7" name="Rectangle 6"/>
          <p:cNvSpPr/>
          <p:nvPr/>
        </p:nvSpPr>
        <p:spPr>
          <a:xfrm>
            <a:off x="1080654" y="4655127"/>
            <a:ext cx="8063345" cy="14547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smtClean="0">
                <a:latin typeface="Arial" pitchFamily="34" charset="0"/>
                <a:cs typeface="Arial" pitchFamily="34" charset="0"/>
              </a:rPr>
              <a:t>Media Landscape</a:t>
            </a:r>
          </a:p>
        </p:txBody>
      </p:sp>
      <p:sp>
        <p:nvSpPr>
          <p:cNvPr id="8" name="Rectangle 7"/>
          <p:cNvSpPr/>
          <p:nvPr/>
        </p:nvSpPr>
        <p:spPr>
          <a:xfrm>
            <a:off x="0" y="1745673"/>
            <a:ext cx="1080655" cy="14547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latin typeface="Arial" pitchFamily="34" charset="0"/>
                <a:cs typeface="Arial" pitchFamily="34" charset="0"/>
              </a:rPr>
              <a:t>1</a:t>
            </a:r>
          </a:p>
        </p:txBody>
      </p:sp>
      <p:sp>
        <p:nvSpPr>
          <p:cNvPr id="9" name="Rectangle 8"/>
          <p:cNvSpPr/>
          <p:nvPr/>
        </p:nvSpPr>
        <p:spPr>
          <a:xfrm>
            <a:off x="0" y="3200400"/>
            <a:ext cx="1080655" cy="14547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latin typeface="Arial" pitchFamily="34" charset="0"/>
                <a:cs typeface="Arial" pitchFamily="34" charset="0"/>
              </a:rPr>
              <a:t>2</a:t>
            </a:r>
          </a:p>
        </p:txBody>
      </p:sp>
      <p:sp>
        <p:nvSpPr>
          <p:cNvPr id="10" name="Rectangle 9"/>
          <p:cNvSpPr/>
          <p:nvPr/>
        </p:nvSpPr>
        <p:spPr>
          <a:xfrm>
            <a:off x="0" y="4655127"/>
            <a:ext cx="1080655" cy="14547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latin typeface="Arial" pitchFamily="34" charset="0"/>
                <a:cs typeface="Arial" pitchFamily="34" charset="0"/>
              </a:rPr>
              <a:t>3</a:t>
            </a:r>
          </a:p>
        </p:txBody>
      </p:sp>
      <p:cxnSp>
        <p:nvCxnSpPr>
          <p:cNvPr id="11" name="Straight Connector 10"/>
          <p:cNvCxnSpPr/>
          <p:nvPr/>
        </p:nvCxnSpPr>
        <p:spPr>
          <a:xfrm>
            <a:off x="0" y="3200400"/>
            <a:ext cx="9144000"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4655127"/>
            <a:ext cx="9144000"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4267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Old window mexic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0" y="1413927"/>
            <a:ext cx="9144000" cy="544407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20</a:t>
            </a:fld>
            <a:endParaRPr lang="en-US" dirty="0">
              <a:solidFill>
                <a:srgbClr val="000000"/>
              </a:solidFill>
            </a:endParaRPr>
          </a:p>
        </p:txBody>
      </p:sp>
      <p:sp>
        <p:nvSpPr>
          <p:cNvPr id="3" name="Title 2"/>
          <p:cNvSpPr>
            <a:spLocks noGrp="1"/>
          </p:cNvSpPr>
          <p:nvPr>
            <p:ph type="title"/>
          </p:nvPr>
        </p:nvSpPr>
        <p:spPr/>
        <p:txBody>
          <a:bodyPr>
            <a:noAutofit/>
          </a:bodyPr>
          <a:lstStyle/>
          <a:p>
            <a:r>
              <a:rPr lang="en-US" sz="7600" dirty="0" smtClean="0"/>
              <a:t>Heritage/Tradition</a:t>
            </a:r>
            <a:endParaRPr lang="en-US" sz="7600" dirty="0"/>
          </a:p>
        </p:txBody>
      </p:sp>
      <p:grpSp>
        <p:nvGrpSpPr>
          <p:cNvPr id="19" name="Group 18"/>
          <p:cNvGrpSpPr/>
          <p:nvPr/>
        </p:nvGrpSpPr>
        <p:grpSpPr>
          <a:xfrm>
            <a:off x="0" y="1527362"/>
            <a:ext cx="9144000" cy="5205946"/>
            <a:chOff x="0" y="1527362"/>
            <a:chExt cx="9144000" cy="5205946"/>
          </a:xfrm>
        </p:grpSpPr>
        <p:sp>
          <p:nvSpPr>
            <p:cNvPr id="20" name="Rectangle 19"/>
            <p:cNvSpPr/>
            <p:nvPr/>
          </p:nvSpPr>
          <p:spPr>
            <a:xfrm>
              <a:off x="0" y="1527362"/>
              <a:ext cx="5676900" cy="164592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r>
                <a:rPr lang="en-US" dirty="0" smtClean="0">
                  <a:solidFill>
                    <a:schemeClr val="tx1"/>
                  </a:solidFill>
                  <a:latin typeface="Arial" pitchFamily="34" charset="0"/>
                  <a:cs typeface="Arial" pitchFamily="34" charset="0"/>
                </a:rPr>
                <a:t>U.S. Latinos across all acculturation levels believe in the importance of keeping both their cultural heritage and their language. This manifests itself in the passion points that define and aggregate to </a:t>
              </a:r>
              <a:r>
                <a:rPr lang="en-US" i="1" dirty="0" smtClean="0">
                  <a:solidFill>
                    <a:schemeClr val="tx1"/>
                  </a:solidFill>
                  <a:latin typeface="Arial" pitchFamily="34" charset="0"/>
                  <a:cs typeface="Arial" pitchFamily="34" charset="0"/>
                </a:rPr>
                <a:t>culture</a:t>
              </a:r>
              <a:r>
                <a:rPr lang="en-US" dirty="0" smtClean="0">
                  <a:solidFill>
                    <a:schemeClr val="tx1"/>
                  </a:solidFill>
                  <a:latin typeface="Arial" pitchFamily="34" charset="0"/>
                  <a:cs typeface="Arial" pitchFamily="34" charset="0"/>
                </a:rPr>
                <a:t>: celebration of </a:t>
              </a:r>
              <a:r>
                <a:rPr lang="en-US" i="1" dirty="0" smtClean="0">
                  <a:solidFill>
                    <a:schemeClr val="tx1"/>
                  </a:solidFill>
                  <a:latin typeface="Arial" pitchFamily="34" charset="0"/>
                  <a:cs typeface="Arial" pitchFamily="34" charset="0"/>
                </a:rPr>
                <a:t>every</a:t>
              </a:r>
              <a:r>
                <a:rPr lang="en-US" dirty="0" smtClean="0">
                  <a:solidFill>
                    <a:schemeClr val="tx1"/>
                  </a:solidFill>
                  <a:latin typeface="Arial" pitchFamily="34" charset="0"/>
                  <a:cs typeface="Arial" pitchFamily="34" charset="0"/>
                </a:rPr>
                <a:t> holiday, music, dance, food, language, soccer, and a distinct humor.</a:t>
              </a:r>
            </a:p>
          </p:txBody>
        </p:sp>
        <p:sp>
          <p:nvSpPr>
            <p:cNvPr id="21" name="Rectangle 20"/>
            <p:cNvSpPr/>
            <p:nvPr/>
          </p:nvSpPr>
          <p:spPr>
            <a:xfrm>
              <a:off x="3136900" y="3246664"/>
              <a:ext cx="5721350" cy="164592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endParaRPr lang="en-US" dirty="0">
                <a:solidFill>
                  <a:schemeClr val="tx1"/>
                </a:solidFill>
                <a:latin typeface="Arial" pitchFamily="34" charset="0"/>
                <a:cs typeface="Arial" pitchFamily="34" charset="0"/>
              </a:endParaRPr>
            </a:p>
          </p:txBody>
        </p:sp>
        <p:sp>
          <p:nvSpPr>
            <p:cNvPr id="22" name="Rectangle 21"/>
            <p:cNvSpPr/>
            <p:nvPr/>
          </p:nvSpPr>
          <p:spPr>
            <a:xfrm>
              <a:off x="0" y="4965965"/>
              <a:ext cx="9144000" cy="176734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 rtlCol="0" anchor="ctr"/>
            <a:lstStyle/>
            <a:p>
              <a:r>
                <a:rPr lang="en-US" sz="1600" dirty="0" smtClean="0">
                  <a:solidFill>
                    <a:schemeClr val="tx1"/>
                  </a:solidFill>
                  <a:latin typeface="Arial" pitchFamily="34" charset="0"/>
                  <a:cs typeface="Arial" pitchFamily="34" charset="0"/>
                </a:rPr>
                <a:t>“I </a:t>
              </a:r>
              <a:r>
                <a:rPr lang="en-US" sz="1600" dirty="0">
                  <a:solidFill>
                    <a:schemeClr val="tx1"/>
                  </a:solidFill>
                  <a:latin typeface="Arial" pitchFamily="34" charset="0"/>
                  <a:cs typeface="Arial" pitchFamily="34" charset="0"/>
                </a:rPr>
                <a:t>am </a:t>
              </a:r>
              <a:r>
                <a:rPr lang="en-US" sz="1600" b="1" dirty="0">
                  <a:solidFill>
                    <a:schemeClr val="tx1"/>
                  </a:solidFill>
                  <a:latin typeface="Arial" pitchFamily="34" charset="0"/>
                  <a:cs typeface="Arial" pitchFamily="34" charset="0"/>
                </a:rPr>
                <a:t>nostalgic and proud</a:t>
              </a:r>
              <a:r>
                <a:rPr lang="en-US" sz="1600" dirty="0">
                  <a:solidFill>
                    <a:schemeClr val="tx1"/>
                  </a:solidFill>
                  <a:latin typeface="Arial" pitchFamily="34" charset="0"/>
                  <a:cs typeface="Arial" pitchFamily="34" charset="0"/>
                </a:rPr>
                <a:t>, and I think of a rich native history. </a:t>
              </a:r>
              <a:r>
                <a:rPr lang="en-US" sz="1600" dirty="0" smtClean="0">
                  <a:solidFill>
                    <a:schemeClr val="tx1"/>
                  </a:solidFill>
                  <a:latin typeface="Arial" pitchFamily="34" charset="0"/>
                  <a:cs typeface="Arial" pitchFamily="34" charset="0"/>
                </a:rPr>
                <a:t>I </a:t>
              </a:r>
              <a:r>
                <a:rPr lang="en-US" sz="1600" dirty="0">
                  <a:solidFill>
                    <a:schemeClr val="tx1"/>
                  </a:solidFill>
                  <a:latin typeface="Arial" pitchFamily="34" charset="0"/>
                  <a:cs typeface="Arial" pitchFamily="34" charset="0"/>
                </a:rPr>
                <a:t>think of </a:t>
              </a:r>
              <a:r>
                <a:rPr lang="en-US" sz="1600" b="1" dirty="0">
                  <a:solidFill>
                    <a:schemeClr val="tx1"/>
                  </a:solidFill>
                  <a:latin typeface="Arial" pitchFamily="34" charset="0"/>
                  <a:cs typeface="Arial" pitchFamily="34" charset="0"/>
                </a:rPr>
                <a:t>artwork in jade</a:t>
              </a:r>
              <a:r>
                <a:rPr lang="en-US" sz="1600" dirty="0">
                  <a:solidFill>
                    <a:schemeClr val="tx1"/>
                  </a:solidFill>
                  <a:latin typeface="Arial" pitchFamily="34" charset="0"/>
                  <a:cs typeface="Arial" pitchFamily="34" charset="0"/>
                </a:rPr>
                <a:t>, I think of </a:t>
              </a:r>
              <a:r>
                <a:rPr lang="en-US" sz="1600" b="1" dirty="0">
                  <a:solidFill>
                    <a:schemeClr val="tx1"/>
                  </a:solidFill>
                  <a:latin typeface="Arial" pitchFamily="34" charset="0"/>
                  <a:cs typeface="Arial" pitchFamily="34" charset="0"/>
                </a:rPr>
                <a:t>Diego Rivera</a:t>
              </a:r>
              <a:r>
                <a:rPr lang="en-US" sz="1600" dirty="0">
                  <a:solidFill>
                    <a:schemeClr val="tx1"/>
                  </a:solidFill>
                  <a:latin typeface="Arial" pitchFamily="34" charset="0"/>
                  <a:cs typeface="Arial" pitchFamily="34" charset="0"/>
                </a:rPr>
                <a:t>, I think of </a:t>
              </a:r>
              <a:r>
                <a:rPr lang="en-US" sz="1600" b="1" dirty="0">
                  <a:solidFill>
                    <a:schemeClr val="tx1"/>
                  </a:solidFill>
                  <a:latin typeface="Arial" pitchFamily="34" charset="0"/>
                  <a:cs typeface="Arial" pitchFamily="34" charset="0"/>
                </a:rPr>
                <a:t>colonial Spanish style</a:t>
              </a:r>
              <a:r>
                <a:rPr lang="en-US" sz="1600" dirty="0">
                  <a:solidFill>
                    <a:schemeClr val="tx1"/>
                  </a:solidFill>
                  <a:latin typeface="Arial" pitchFamily="34" charset="0"/>
                  <a:cs typeface="Arial" pitchFamily="34" charset="0"/>
                </a:rPr>
                <a:t>. </a:t>
              </a:r>
              <a:r>
                <a:rPr lang="en-US" sz="1600" dirty="0" smtClean="0">
                  <a:solidFill>
                    <a:schemeClr val="tx1"/>
                  </a:solidFill>
                  <a:latin typeface="Arial" pitchFamily="34" charset="0"/>
                  <a:cs typeface="Arial" pitchFamily="34" charset="0"/>
                </a:rPr>
                <a:t>I </a:t>
              </a:r>
              <a:r>
                <a:rPr lang="en-US" sz="1600" dirty="0">
                  <a:solidFill>
                    <a:schemeClr val="tx1"/>
                  </a:solidFill>
                  <a:latin typeface="Arial" pitchFamily="34" charset="0"/>
                  <a:cs typeface="Arial" pitchFamily="34" charset="0"/>
                </a:rPr>
                <a:t>think of </a:t>
              </a:r>
              <a:r>
                <a:rPr lang="en-US" sz="1600" b="1" dirty="0">
                  <a:solidFill>
                    <a:schemeClr val="tx1"/>
                  </a:solidFill>
                  <a:latin typeface="Arial" pitchFamily="34" charset="0"/>
                  <a:cs typeface="Arial" pitchFamily="34" charset="0"/>
                </a:rPr>
                <a:t>open-air patios</a:t>
              </a:r>
              <a:r>
                <a:rPr lang="en-US" sz="1600" dirty="0">
                  <a:solidFill>
                    <a:schemeClr val="tx1"/>
                  </a:solidFill>
                  <a:latin typeface="Arial" pitchFamily="34" charset="0"/>
                  <a:cs typeface="Arial" pitchFamily="34" charset="0"/>
                </a:rPr>
                <a:t> and </a:t>
              </a:r>
              <a:r>
                <a:rPr lang="en-US" sz="1600" b="1" dirty="0">
                  <a:solidFill>
                    <a:schemeClr val="tx1"/>
                  </a:solidFill>
                  <a:latin typeface="Arial" pitchFamily="34" charset="0"/>
                  <a:cs typeface="Arial" pitchFamily="34" charset="0"/>
                </a:rPr>
                <a:t>extended families</a:t>
              </a:r>
              <a:r>
                <a:rPr lang="en-US" sz="1600" dirty="0">
                  <a:solidFill>
                    <a:schemeClr val="tx1"/>
                  </a:solidFill>
                  <a:latin typeface="Arial" pitchFamily="34" charset="0"/>
                  <a:cs typeface="Arial" pitchFamily="34" charset="0"/>
                </a:rPr>
                <a:t> getting together for meals and parties. </a:t>
              </a:r>
              <a:r>
                <a:rPr lang="en-US" sz="1600" dirty="0" smtClean="0">
                  <a:solidFill>
                    <a:schemeClr val="tx1"/>
                  </a:solidFill>
                  <a:latin typeface="Arial" pitchFamily="34" charset="0"/>
                  <a:cs typeface="Arial" pitchFamily="34" charset="0"/>
                </a:rPr>
                <a:t>I </a:t>
              </a:r>
              <a:r>
                <a:rPr lang="en-US" sz="1600" dirty="0">
                  <a:solidFill>
                    <a:schemeClr val="tx1"/>
                  </a:solidFill>
                  <a:latin typeface="Arial" pitchFamily="34" charset="0"/>
                  <a:cs typeface="Arial" pitchFamily="34" charset="0"/>
                </a:rPr>
                <a:t>think of </a:t>
              </a:r>
              <a:r>
                <a:rPr lang="en-US" sz="1600" b="1" dirty="0">
                  <a:solidFill>
                    <a:schemeClr val="tx1"/>
                  </a:solidFill>
                  <a:latin typeface="Arial" pitchFamily="34" charset="0"/>
                  <a:cs typeface="Arial" pitchFamily="34" charset="0"/>
                </a:rPr>
                <a:t>ancient Mexico</a:t>
              </a:r>
              <a:r>
                <a:rPr lang="en-US" sz="1600" dirty="0">
                  <a:solidFill>
                    <a:schemeClr val="tx1"/>
                  </a:solidFill>
                  <a:latin typeface="Arial" pitchFamily="34" charset="0"/>
                  <a:cs typeface="Arial" pitchFamily="34" charset="0"/>
                </a:rPr>
                <a:t>, </a:t>
              </a:r>
              <a:r>
                <a:rPr lang="en-US" sz="1600" b="1" dirty="0">
                  <a:solidFill>
                    <a:schemeClr val="tx1"/>
                  </a:solidFill>
                  <a:latin typeface="Arial" pitchFamily="34" charset="0"/>
                  <a:cs typeface="Arial" pitchFamily="34" charset="0"/>
                </a:rPr>
                <a:t>the </a:t>
              </a:r>
              <a:r>
                <a:rPr lang="en-US" sz="1600" b="1" dirty="0" err="1">
                  <a:solidFill>
                    <a:schemeClr val="tx1"/>
                  </a:solidFill>
                  <a:latin typeface="Arial" pitchFamily="34" charset="0"/>
                  <a:cs typeface="Arial" pitchFamily="34" charset="0"/>
                </a:rPr>
                <a:t>Olmeca</a:t>
              </a:r>
              <a:r>
                <a:rPr lang="en-US" sz="1600" b="1" dirty="0">
                  <a:solidFill>
                    <a:schemeClr val="tx1"/>
                  </a:solidFill>
                  <a:latin typeface="Arial" pitchFamily="34" charset="0"/>
                  <a:cs typeface="Arial" pitchFamily="34" charset="0"/>
                </a:rPr>
                <a:t> </a:t>
              </a:r>
              <a:r>
                <a:rPr lang="en-US" sz="1600" dirty="0">
                  <a:solidFill>
                    <a:schemeClr val="tx1"/>
                  </a:solidFill>
                  <a:latin typeface="Arial" pitchFamily="34" charset="0"/>
                  <a:cs typeface="Arial" pitchFamily="34" charset="0"/>
                </a:rPr>
                <a:t>and </a:t>
              </a:r>
              <a:r>
                <a:rPr lang="en-US" sz="1600" b="1" dirty="0">
                  <a:solidFill>
                    <a:schemeClr val="tx1"/>
                  </a:solidFill>
                  <a:latin typeface="Arial" pitchFamily="34" charset="0"/>
                  <a:cs typeface="Arial" pitchFamily="34" charset="0"/>
                </a:rPr>
                <a:t>Azteca</a:t>
              </a:r>
              <a:r>
                <a:rPr lang="en-US" sz="1600" dirty="0">
                  <a:solidFill>
                    <a:schemeClr val="tx1"/>
                  </a:solidFill>
                  <a:latin typeface="Arial" pitchFamily="34" charset="0"/>
                  <a:cs typeface="Arial" pitchFamily="34" charset="0"/>
                </a:rPr>
                <a:t> and </a:t>
              </a:r>
              <a:r>
                <a:rPr lang="en-US" sz="1600" b="1" dirty="0">
                  <a:solidFill>
                    <a:schemeClr val="tx1"/>
                  </a:solidFill>
                  <a:latin typeface="Arial" pitchFamily="34" charset="0"/>
                  <a:cs typeface="Arial" pitchFamily="34" charset="0"/>
                </a:rPr>
                <a:t>Maya</a:t>
              </a:r>
              <a:r>
                <a:rPr lang="en-US" sz="1600" dirty="0">
                  <a:solidFill>
                    <a:schemeClr val="tx1"/>
                  </a:solidFill>
                  <a:latin typeface="Arial" pitchFamily="34" charset="0"/>
                  <a:cs typeface="Arial" pitchFamily="34" charset="0"/>
                </a:rPr>
                <a:t>, and how they are still celebrated and admired, </a:t>
              </a:r>
              <a:r>
                <a:rPr lang="en-US" sz="1600" b="1" dirty="0">
                  <a:solidFill>
                    <a:schemeClr val="tx1"/>
                  </a:solidFill>
                  <a:latin typeface="Arial" pitchFamily="34" charset="0"/>
                  <a:cs typeface="Arial" pitchFamily="34" charset="0"/>
                </a:rPr>
                <a:t>how their unique artifacts live on</a:t>
              </a:r>
              <a:r>
                <a:rPr lang="en-US" sz="1600" dirty="0">
                  <a:solidFill>
                    <a:schemeClr val="tx1"/>
                  </a:solidFill>
                  <a:latin typeface="Arial" pitchFamily="34" charset="0"/>
                  <a:cs typeface="Arial" pitchFamily="34" charset="0"/>
                </a:rPr>
                <a:t>. </a:t>
              </a:r>
              <a:r>
                <a:rPr lang="en-US" sz="1600" dirty="0" smtClean="0">
                  <a:solidFill>
                    <a:schemeClr val="tx1"/>
                  </a:solidFill>
                  <a:latin typeface="Arial" pitchFamily="34" charset="0"/>
                  <a:cs typeface="Arial" pitchFamily="34" charset="0"/>
                </a:rPr>
                <a:t>I </a:t>
              </a:r>
              <a:r>
                <a:rPr lang="en-US" sz="1600" dirty="0">
                  <a:solidFill>
                    <a:schemeClr val="tx1"/>
                  </a:solidFill>
                  <a:latin typeface="Arial" pitchFamily="34" charset="0"/>
                  <a:cs typeface="Arial" pitchFamily="34" charset="0"/>
                </a:rPr>
                <a:t>think of my passionate response to my own life, and how </a:t>
              </a:r>
              <a:r>
                <a:rPr lang="en-US" sz="1600" b="1" dirty="0">
                  <a:solidFill>
                    <a:schemeClr val="tx1"/>
                  </a:solidFill>
                  <a:latin typeface="Arial" pitchFamily="34" charset="0"/>
                  <a:cs typeface="Arial" pitchFamily="34" charset="0"/>
                </a:rPr>
                <a:t>I feel ties to my culture, past and present, in that passion</a:t>
              </a:r>
              <a:r>
                <a:rPr lang="en-US" sz="1600" dirty="0" smtClean="0">
                  <a:solidFill>
                    <a:schemeClr val="tx1"/>
                  </a:solidFill>
                  <a:latin typeface="Arial" pitchFamily="34" charset="0"/>
                  <a:cs typeface="Arial" pitchFamily="34" charset="0"/>
                </a:rPr>
                <a:t>.”</a:t>
              </a:r>
              <a:endParaRPr lang="en-US" sz="1600" dirty="0">
                <a:solidFill>
                  <a:schemeClr val="tx1"/>
                </a:solidFill>
                <a:latin typeface="Arial" pitchFamily="34" charset="0"/>
                <a:cs typeface="Arial" pitchFamily="34" charset="0"/>
              </a:endParaRPr>
            </a:p>
            <a:p>
              <a:pPr lvl="1"/>
              <a:r>
                <a:rPr lang="en-US" sz="1600" dirty="0">
                  <a:solidFill>
                    <a:schemeClr val="tx1"/>
                  </a:solidFill>
                  <a:latin typeface="Arial" pitchFamily="34" charset="0"/>
                  <a:cs typeface="Arial" pitchFamily="34" charset="0"/>
                </a:rPr>
                <a:t>-Female, Mexican, </a:t>
              </a:r>
              <a:r>
                <a:rPr lang="en-US" sz="1600" dirty="0" smtClean="0">
                  <a:solidFill>
                    <a:schemeClr val="tx1"/>
                  </a:solidFill>
                  <a:latin typeface="Arial" pitchFamily="34" charset="0"/>
                  <a:cs typeface="Arial" pitchFamily="34" charset="0"/>
                </a:rPr>
                <a:t>Bicultural, </a:t>
              </a:r>
              <a:r>
                <a:rPr lang="en-US" sz="1600" dirty="0">
                  <a:solidFill>
                    <a:schemeClr val="tx1"/>
                  </a:solidFill>
                  <a:latin typeface="Arial" pitchFamily="34" charset="0"/>
                  <a:cs typeface="Arial" pitchFamily="34" charset="0"/>
                </a:rPr>
                <a:t>U.S. Born</a:t>
              </a:r>
            </a:p>
          </p:txBody>
        </p:sp>
        <p:sp>
          <p:nvSpPr>
            <p:cNvPr id="23" name="Rectangle 22"/>
            <p:cNvSpPr/>
            <p:nvPr/>
          </p:nvSpPr>
          <p:spPr>
            <a:xfrm rot="16200000">
              <a:off x="-680085" y="2207447"/>
              <a:ext cx="1645920" cy="28575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itchFamily="34" charset="0"/>
                  <a:cs typeface="Arial" pitchFamily="34" charset="0"/>
                </a:rPr>
                <a:t>Description</a:t>
              </a:r>
            </a:p>
          </p:txBody>
        </p:sp>
        <p:sp>
          <p:nvSpPr>
            <p:cNvPr id="24" name="Rectangle 23"/>
            <p:cNvSpPr/>
            <p:nvPr/>
          </p:nvSpPr>
          <p:spPr>
            <a:xfrm rot="16200000">
              <a:off x="-740796" y="5706762"/>
              <a:ext cx="1767342" cy="28575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itchFamily="34" charset="0"/>
                  <a:cs typeface="Arial" pitchFamily="34" charset="0"/>
                </a:rPr>
                <a:t>Verbatim</a:t>
              </a:r>
            </a:p>
          </p:txBody>
        </p:sp>
        <p:sp>
          <p:nvSpPr>
            <p:cNvPr id="25" name="Rectangle 24"/>
            <p:cNvSpPr/>
            <p:nvPr/>
          </p:nvSpPr>
          <p:spPr>
            <a:xfrm rot="5400000">
              <a:off x="8178165" y="3926749"/>
              <a:ext cx="1645920" cy="2857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itchFamily="34" charset="0"/>
                  <a:cs typeface="Arial" pitchFamily="34" charset="0"/>
                </a:rPr>
                <a:t>Data</a:t>
              </a:r>
            </a:p>
          </p:txBody>
        </p:sp>
      </p:grpSp>
      <p:sp>
        <p:nvSpPr>
          <p:cNvPr id="12" name="Rectangle 11"/>
          <p:cNvSpPr/>
          <p:nvPr/>
        </p:nvSpPr>
        <p:spPr>
          <a:xfrm>
            <a:off x="5791200" y="1475508"/>
            <a:ext cx="3352799" cy="646331"/>
          </a:xfrm>
          <a:prstGeom prst="rect">
            <a:avLst/>
          </a:prstGeom>
        </p:spPr>
        <p:txBody>
          <a:bodyPr wrap="square">
            <a:spAutoFit/>
          </a:bodyPr>
          <a:lstStyle/>
          <a:p>
            <a:pPr algn="r"/>
            <a:r>
              <a:rPr lang="en-US" sz="900" dirty="0" smtClean="0">
                <a:solidFill>
                  <a:schemeClr val="bg1"/>
                </a:solidFill>
              </a:rPr>
              <a:t>Image Source</a:t>
            </a:r>
            <a:r>
              <a:rPr lang="en-US" sz="900" dirty="0">
                <a:solidFill>
                  <a:schemeClr val="bg1"/>
                </a:solidFill>
              </a:rPr>
              <a:t>: Tomas </a:t>
            </a:r>
            <a:r>
              <a:rPr lang="en-US" sz="900" dirty="0" err="1">
                <a:solidFill>
                  <a:schemeClr val="bg1"/>
                </a:solidFill>
              </a:rPr>
              <a:t>Castelazo</a:t>
            </a:r>
            <a:r>
              <a:rPr lang="en-US" sz="900" dirty="0">
                <a:solidFill>
                  <a:schemeClr val="bg1"/>
                </a:solidFill>
              </a:rPr>
              <a:t>. “Old window </a:t>
            </a:r>
            <a:r>
              <a:rPr lang="en-US" sz="900" dirty="0" err="1">
                <a:solidFill>
                  <a:schemeClr val="bg1"/>
                </a:solidFill>
              </a:rPr>
              <a:t>mexico</a:t>
            </a:r>
            <a:r>
              <a:rPr lang="en-US" sz="900" dirty="0">
                <a:solidFill>
                  <a:schemeClr val="bg1"/>
                </a:solidFill>
              </a:rPr>
              <a:t>” http://commons.wikimedia.org/wiki/Commons:Picture_of_the_Year/2010/Galleries/Interiors/Large#mediaviewer/File:Old_window_mexico.jpg</a:t>
            </a:r>
          </a:p>
        </p:txBody>
      </p:sp>
      <p:sp>
        <p:nvSpPr>
          <p:cNvPr id="5" name="Rectangle 4"/>
          <p:cNvSpPr/>
          <p:nvPr/>
        </p:nvSpPr>
        <p:spPr>
          <a:xfrm>
            <a:off x="4549775" y="3616325"/>
            <a:ext cx="155448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Acculturated</a:t>
            </a:r>
          </a:p>
        </p:txBody>
      </p:sp>
      <p:sp>
        <p:nvSpPr>
          <p:cNvPr id="18" name="Rectangle 17"/>
          <p:cNvSpPr/>
          <p:nvPr/>
        </p:nvSpPr>
        <p:spPr>
          <a:xfrm>
            <a:off x="5924550" y="3616325"/>
            <a:ext cx="155448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Bicultural</a:t>
            </a:r>
          </a:p>
        </p:txBody>
      </p:sp>
      <p:sp>
        <p:nvSpPr>
          <p:cNvPr id="26" name="Rectangle 25"/>
          <p:cNvSpPr/>
          <p:nvPr/>
        </p:nvSpPr>
        <p:spPr>
          <a:xfrm>
            <a:off x="7299326" y="3616325"/>
            <a:ext cx="155448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Unacculturated</a:t>
            </a:r>
          </a:p>
        </p:txBody>
      </p:sp>
      <p:sp>
        <p:nvSpPr>
          <p:cNvPr id="27" name="Rectangle 26"/>
          <p:cNvSpPr/>
          <p:nvPr/>
        </p:nvSpPr>
        <p:spPr>
          <a:xfrm>
            <a:off x="3276600" y="3616325"/>
            <a:ext cx="155448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Total </a:t>
            </a:r>
            <a:r>
              <a:rPr lang="en-US" sz="1400" b="1" dirty="0" err="1" smtClean="0">
                <a:solidFill>
                  <a:schemeClr val="tx1"/>
                </a:solidFill>
                <a:latin typeface="Arial" pitchFamily="34" charset="0"/>
                <a:cs typeface="Arial" pitchFamily="34" charset="0"/>
              </a:rPr>
              <a:t>Hisp</a:t>
            </a:r>
            <a:r>
              <a:rPr lang="en-US" sz="1400" b="1" dirty="0" smtClean="0">
                <a:solidFill>
                  <a:schemeClr val="tx1"/>
                </a:solidFill>
                <a:latin typeface="Arial" pitchFamily="34" charset="0"/>
                <a:cs typeface="Arial" pitchFamily="34" charset="0"/>
              </a:rPr>
              <a:t>.</a:t>
            </a:r>
          </a:p>
        </p:txBody>
      </p:sp>
      <p:sp>
        <p:nvSpPr>
          <p:cNvPr id="35" name="Rectangle 34"/>
          <p:cNvSpPr/>
          <p:nvPr/>
        </p:nvSpPr>
        <p:spPr>
          <a:xfrm>
            <a:off x="3779520" y="3841750"/>
            <a:ext cx="54864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pitchFamily="34" charset="0"/>
                <a:cs typeface="Arial" pitchFamily="34" charset="0"/>
              </a:rPr>
              <a:t>83%</a:t>
            </a:r>
          </a:p>
        </p:txBody>
      </p:sp>
      <p:sp>
        <p:nvSpPr>
          <p:cNvPr id="36" name="Rectangle 35"/>
          <p:cNvSpPr/>
          <p:nvPr/>
        </p:nvSpPr>
        <p:spPr>
          <a:xfrm>
            <a:off x="5052695" y="3841750"/>
            <a:ext cx="54864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pitchFamily="34" charset="0"/>
                <a:cs typeface="Arial" pitchFamily="34" charset="0"/>
              </a:rPr>
              <a:t>84%</a:t>
            </a:r>
          </a:p>
        </p:txBody>
      </p:sp>
      <p:sp>
        <p:nvSpPr>
          <p:cNvPr id="37" name="Rectangle 36"/>
          <p:cNvSpPr/>
          <p:nvPr/>
        </p:nvSpPr>
        <p:spPr>
          <a:xfrm>
            <a:off x="6427470" y="3841750"/>
            <a:ext cx="54864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pitchFamily="34" charset="0"/>
                <a:cs typeface="Arial" pitchFamily="34" charset="0"/>
              </a:rPr>
              <a:t>84%</a:t>
            </a:r>
          </a:p>
        </p:txBody>
      </p:sp>
      <p:sp>
        <p:nvSpPr>
          <p:cNvPr id="38" name="Rectangle 37"/>
          <p:cNvSpPr/>
          <p:nvPr/>
        </p:nvSpPr>
        <p:spPr>
          <a:xfrm>
            <a:off x="7802246" y="3841750"/>
            <a:ext cx="54864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pitchFamily="34" charset="0"/>
                <a:cs typeface="Arial" pitchFamily="34" charset="0"/>
              </a:rPr>
              <a:t>81%</a:t>
            </a:r>
          </a:p>
        </p:txBody>
      </p:sp>
      <p:sp>
        <p:nvSpPr>
          <p:cNvPr id="39" name="Rectangle 38"/>
          <p:cNvSpPr/>
          <p:nvPr/>
        </p:nvSpPr>
        <p:spPr>
          <a:xfrm>
            <a:off x="4549775" y="4354947"/>
            <a:ext cx="155448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Acculturated</a:t>
            </a:r>
          </a:p>
        </p:txBody>
      </p:sp>
      <p:sp>
        <p:nvSpPr>
          <p:cNvPr id="40" name="Rectangle 39"/>
          <p:cNvSpPr/>
          <p:nvPr/>
        </p:nvSpPr>
        <p:spPr>
          <a:xfrm>
            <a:off x="5924550" y="4354947"/>
            <a:ext cx="155448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Bicultural</a:t>
            </a:r>
          </a:p>
        </p:txBody>
      </p:sp>
      <p:sp>
        <p:nvSpPr>
          <p:cNvPr id="41" name="Rectangle 40"/>
          <p:cNvSpPr/>
          <p:nvPr/>
        </p:nvSpPr>
        <p:spPr>
          <a:xfrm>
            <a:off x="7299326" y="4354947"/>
            <a:ext cx="155448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pitchFamily="34" charset="0"/>
                <a:cs typeface="Arial" pitchFamily="34" charset="0"/>
              </a:rPr>
              <a:t>Unacculturated</a:t>
            </a:r>
          </a:p>
        </p:txBody>
      </p:sp>
      <p:sp>
        <p:nvSpPr>
          <p:cNvPr id="42" name="Rectangle 41"/>
          <p:cNvSpPr/>
          <p:nvPr/>
        </p:nvSpPr>
        <p:spPr>
          <a:xfrm>
            <a:off x="3276600" y="4354947"/>
            <a:ext cx="155448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itchFamily="34" charset="0"/>
                <a:cs typeface="Arial" pitchFamily="34" charset="0"/>
              </a:rPr>
              <a:t>Total </a:t>
            </a:r>
            <a:r>
              <a:rPr lang="en-US" sz="1400" b="1" dirty="0" err="1">
                <a:solidFill>
                  <a:schemeClr val="tx1"/>
                </a:solidFill>
                <a:latin typeface="Arial" pitchFamily="34" charset="0"/>
                <a:cs typeface="Arial" pitchFamily="34" charset="0"/>
              </a:rPr>
              <a:t>Hisp</a:t>
            </a:r>
            <a:r>
              <a:rPr lang="en-US" sz="1400" b="1" dirty="0">
                <a:solidFill>
                  <a:schemeClr val="tx1"/>
                </a:solidFill>
                <a:latin typeface="Arial" pitchFamily="34" charset="0"/>
                <a:cs typeface="Arial" pitchFamily="34" charset="0"/>
              </a:rPr>
              <a:t>.</a:t>
            </a:r>
          </a:p>
        </p:txBody>
      </p:sp>
      <p:sp>
        <p:nvSpPr>
          <p:cNvPr id="43" name="Rectangle 42"/>
          <p:cNvSpPr/>
          <p:nvPr/>
        </p:nvSpPr>
        <p:spPr>
          <a:xfrm>
            <a:off x="3779520" y="4580372"/>
            <a:ext cx="54864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pitchFamily="34" charset="0"/>
                <a:cs typeface="Arial" pitchFamily="34" charset="0"/>
              </a:rPr>
              <a:t>83%</a:t>
            </a:r>
          </a:p>
        </p:txBody>
      </p:sp>
      <p:sp>
        <p:nvSpPr>
          <p:cNvPr id="44" name="Rectangle 43"/>
          <p:cNvSpPr/>
          <p:nvPr/>
        </p:nvSpPr>
        <p:spPr>
          <a:xfrm>
            <a:off x="5052695" y="4580372"/>
            <a:ext cx="54864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pitchFamily="34" charset="0"/>
                <a:cs typeface="Arial" pitchFamily="34" charset="0"/>
              </a:rPr>
              <a:t>84%</a:t>
            </a:r>
          </a:p>
        </p:txBody>
      </p:sp>
      <p:sp>
        <p:nvSpPr>
          <p:cNvPr id="45" name="Rectangle 44"/>
          <p:cNvSpPr/>
          <p:nvPr/>
        </p:nvSpPr>
        <p:spPr>
          <a:xfrm>
            <a:off x="6427470" y="4580372"/>
            <a:ext cx="54864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pitchFamily="34" charset="0"/>
                <a:cs typeface="Arial" pitchFamily="34" charset="0"/>
              </a:rPr>
              <a:t>84%</a:t>
            </a:r>
          </a:p>
        </p:txBody>
      </p:sp>
      <p:sp>
        <p:nvSpPr>
          <p:cNvPr id="46" name="Rectangle 45"/>
          <p:cNvSpPr/>
          <p:nvPr/>
        </p:nvSpPr>
        <p:spPr>
          <a:xfrm>
            <a:off x="7802246" y="4580372"/>
            <a:ext cx="54864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pitchFamily="34" charset="0"/>
                <a:cs typeface="Arial" pitchFamily="34" charset="0"/>
              </a:rPr>
              <a:t>81%</a:t>
            </a:r>
          </a:p>
        </p:txBody>
      </p:sp>
      <p:sp>
        <p:nvSpPr>
          <p:cNvPr id="47" name="Rectangle 46"/>
          <p:cNvSpPr/>
          <p:nvPr/>
        </p:nvSpPr>
        <p:spPr>
          <a:xfrm>
            <a:off x="3136900" y="3288670"/>
            <a:ext cx="572135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u="sng" dirty="0">
                <a:solidFill>
                  <a:schemeClr val="tx1"/>
                </a:solidFill>
                <a:latin typeface="Arial" pitchFamily="34" charset="0"/>
                <a:cs typeface="Arial" pitchFamily="34" charset="0"/>
              </a:rPr>
              <a:t>I Enjoy Eating Traditional Hispanic/ Spanish </a:t>
            </a:r>
            <a:r>
              <a:rPr lang="en-US" u="sng" dirty="0" smtClean="0">
                <a:solidFill>
                  <a:schemeClr val="tx1"/>
                </a:solidFill>
                <a:latin typeface="Arial" pitchFamily="34" charset="0"/>
                <a:cs typeface="Arial" pitchFamily="34" charset="0"/>
              </a:rPr>
              <a:t>Food:</a:t>
            </a:r>
            <a:r>
              <a:rPr lang="en-US" baseline="30000" dirty="0" smtClean="0">
                <a:solidFill>
                  <a:schemeClr val="tx1"/>
                </a:solidFill>
                <a:latin typeface="Arial" pitchFamily="34" charset="0"/>
                <a:cs typeface="Arial" pitchFamily="34" charset="0"/>
              </a:rPr>
              <a:t>1</a:t>
            </a:r>
            <a:endParaRPr lang="en-US" baseline="30000" dirty="0">
              <a:solidFill>
                <a:schemeClr val="tx1"/>
              </a:solidFill>
              <a:latin typeface="Arial" pitchFamily="34" charset="0"/>
              <a:cs typeface="Arial" pitchFamily="34" charset="0"/>
            </a:endParaRPr>
          </a:p>
        </p:txBody>
      </p:sp>
      <p:sp>
        <p:nvSpPr>
          <p:cNvPr id="48" name="Rectangle 47"/>
          <p:cNvSpPr/>
          <p:nvPr/>
        </p:nvSpPr>
        <p:spPr>
          <a:xfrm>
            <a:off x="3136900" y="4063239"/>
            <a:ext cx="5721350" cy="333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u="sng" dirty="0">
                <a:solidFill>
                  <a:schemeClr val="tx1"/>
                </a:solidFill>
                <a:latin typeface="Arial" pitchFamily="34" charset="0"/>
                <a:cs typeface="Arial" pitchFamily="34" charset="0"/>
              </a:rPr>
              <a:t>I Often Celebrate Holidays From Hispanic </a:t>
            </a:r>
            <a:r>
              <a:rPr lang="en-US" u="sng" dirty="0" smtClean="0">
                <a:solidFill>
                  <a:schemeClr val="tx1"/>
                </a:solidFill>
                <a:latin typeface="Arial" pitchFamily="34" charset="0"/>
                <a:cs typeface="Arial" pitchFamily="34" charset="0"/>
              </a:rPr>
              <a:t>Countries:</a:t>
            </a:r>
            <a:r>
              <a:rPr lang="en-US" baseline="30000" dirty="0">
                <a:solidFill>
                  <a:schemeClr val="tx1"/>
                </a:solidFill>
                <a:latin typeface="Arial" pitchFamily="34" charset="0"/>
                <a:cs typeface="Arial" pitchFamily="34" charset="0"/>
              </a:rPr>
              <a:t>1</a:t>
            </a:r>
            <a:endParaRPr lang="en-US" dirty="0">
              <a:solidFill>
                <a:schemeClr val="tx1"/>
              </a:solidFill>
              <a:latin typeface="Arial" pitchFamily="34" charset="0"/>
              <a:cs typeface="Arial" pitchFamily="34" charset="0"/>
            </a:endParaRPr>
          </a:p>
        </p:txBody>
      </p:sp>
      <p:sp>
        <p:nvSpPr>
          <p:cNvPr id="6" name="Rectangle 5"/>
          <p:cNvSpPr/>
          <p:nvPr/>
        </p:nvSpPr>
        <p:spPr>
          <a:xfrm>
            <a:off x="3124200" y="3652734"/>
            <a:ext cx="673100" cy="494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smtClean="0">
                <a:solidFill>
                  <a:schemeClr val="tx1"/>
                </a:solidFill>
                <a:latin typeface="Arial" pitchFamily="34" charset="0"/>
                <a:cs typeface="Arial" pitchFamily="34" charset="0"/>
              </a:rPr>
              <a:t>% agree</a:t>
            </a:r>
          </a:p>
        </p:txBody>
      </p:sp>
      <p:sp>
        <p:nvSpPr>
          <p:cNvPr id="49" name="Rectangle 48"/>
          <p:cNvSpPr/>
          <p:nvPr/>
        </p:nvSpPr>
        <p:spPr>
          <a:xfrm>
            <a:off x="3124200" y="4350710"/>
            <a:ext cx="673100" cy="494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smtClean="0">
                <a:solidFill>
                  <a:schemeClr val="tx1"/>
                </a:solidFill>
                <a:latin typeface="Arial" pitchFamily="34" charset="0"/>
                <a:cs typeface="Arial" pitchFamily="34" charset="0"/>
              </a:rPr>
              <a:t>% agree</a:t>
            </a:r>
          </a:p>
        </p:txBody>
      </p:sp>
      <p:sp>
        <p:nvSpPr>
          <p:cNvPr id="51" name="TextBox 50"/>
          <p:cNvSpPr txBox="1"/>
          <p:nvPr/>
        </p:nvSpPr>
        <p:spPr>
          <a:xfrm>
            <a:off x="159653" y="6682377"/>
            <a:ext cx="5686965" cy="200055"/>
          </a:xfrm>
          <a:prstGeom prst="rect">
            <a:avLst/>
          </a:prstGeom>
          <a:noFill/>
        </p:spPr>
        <p:txBody>
          <a:bodyPr wrap="square" rtlCol="0">
            <a:spAutoFit/>
          </a:bodyPr>
          <a:lstStyle/>
          <a:p>
            <a:r>
              <a:rPr lang="en-US" sz="700" dirty="0" smtClean="0">
                <a:solidFill>
                  <a:schemeClr val="bg1"/>
                </a:solidFill>
              </a:rPr>
              <a:t>Source: </a:t>
            </a:r>
            <a:r>
              <a:rPr lang="en-US" sz="700" baseline="30000" dirty="0" smtClean="0">
                <a:solidFill>
                  <a:schemeClr val="bg1"/>
                </a:solidFill>
              </a:rPr>
              <a:t>1</a:t>
            </a:r>
            <a:r>
              <a:rPr lang="en-US" sz="700" dirty="0" smtClean="0">
                <a:solidFill>
                  <a:schemeClr val="bg1"/>
                </a:solidFill>
              </a:rPr>
              <a:t>Simmons NHCS (Winter 2014), Verbatim  from </a:t>
            </a:r>
            <a:r>
              <a:rPr lang="en-US" sz="700" dirty="0" err="1" smtClean="0">
                <a:solidFill>
                  <a:schemeClr val="bg1"/>
                </a:solidFill>
              </a:rPr>
              <a:t>VozLatinum</a:t>
            </a:r>
            <a:r>
              <a:rPr lang="en-US" sz="700" dirty="0" smtClean="0">
                <a:solidFill>
                  <a:schemeClr val="bg1"/>
                </a:solidFill>
              </a:rPr>
              <a:t> Cultural Influencer Survey (Fall 2013)</a:t>
            </a:r>
            <a:endParaRPr lang="en-US" sz="700" dirty="0">
              <a:solidFill>
                <a:schemeClr val="bg1"/>
              </a:solidFill>
            </a:endParaRPr>
          </a:p>
        </p:txBody>
      </p:sp>
    </p:spTree>
    <p:extLst>
      <p:ext uri="{BB962C8B-B14F-4D97-AF65-F5344CB8AC3E}">
        <p14:creationId xmlns:p14="http://schemas.microsoft.com/office/powerpoint/2010/main" val="23562701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21</a:t>
            </a:fld>
            <a:endParaRPr lang="en-US" dirty="0">
              <a:solidFill>
                <a:srgbClr val="000000"/>
              </a:solidFill>
            </a:endParaRPr>
          </a:p>
        </p:txBody>
      </p:sp>
      <p:sp>
        <p:nvSpPr>
          <p:cNvPr id="3" name="Title 2"/>
          <p:cNvSpPr>
            <a:spLocks noGrp="1"/>
          </p:cNvSpPr>
          <p:nvPr>
            <p:ph type="title"/>
          </p:nvPr>
        </p:nvSpPr>
        <p:spPr/>
        <p:txBody>
          <a:bodyPr>
            <a:normAutofit fontScale="90000"/>
          </a:bodyPr>
          <a:lstStyle/>
          <a:p>
            <a:r>
              <a:rPr lang="en-US" dirty="0" smtClean="0"/>
              <a:t>Latin American and American Cultural Values Intersect within Bicultural U.S. Hispanics</a:t>
            </a:r>
            <a:endParaRPr lang="en-US" dirty="0"/>
          </a:p>
        </p:txBody>
      </p:sp>
      <p:pic>
        <p:nvPicPr>
          <p:cNvPr id="15" name="Picture 2" descr="http://laslatinitas.com/wp-content/uploads/2013/10/latin-america-flags-timizzer.bmp"/>
          <p:cNvPicPr>
            <a:picLocks noChangeAspect="1" noChangeArrowheads="1"/>
          </p:cNvPicPr>
          <p:nvPr/>
        </p:nvPicPr>
        <p:blipFill rotWithShape="1">
          <a:blip r:embed="rId2">
            <a:extLst>
              <a:ext uri="{28A0092B-C50C-407E-A947-70E740481C1C}">
                <a14:useLocalDpi xmlns:a14="http://schemas.microsoft.com/office/drawing/2010/main" val="0"/>
              </a:ext>
            </a:extLst>
          </a:blip>
          <a:srcRect l="1" r="36353"/>
          <a:stretch/>
        </p:blipFill>
        <p:spPr bwMode="auto">
          <a:xfrm>
            <a:off x="554703" y="1370012"/>
            <a:ext cx="5466172" cy="5487988"/>
          </a:xfrm>
          <a:prstGeom prst="ellipse">
            <a:avLst/>
          </a:prstGeom>
          <a:solidFill>
            <a:schemeClr val="bg1"/>
          </a:solidFill>
        </p:spPr>
      </p:pic>
      <p:pic>
        <p:nvPicPr>
          <p:cNvPr id="16"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1" r="47362"/>
          <a:stretch/>
        </p:blipFill>
        <p:spPr bwMode="auto">
          <a:xfrm>
            <a:off x="3047406" y="1370012"/>
            <a:ext cx="5487006" cy="5486400"/>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Oval 16"/>
          <p:cNvSpPr/>
          <p:nvPr/>
        </p:nvSpPr>
        <p:spPr>
          <a:xfrm>
            <a:off x="554703" y="1357086"/>
            <a:ext cx="5486400" cy="5504688"/>
          </a:xfrm>
          <a:prstGeom prst="ellipse">
            <a:avLst/>
          </a:prstGeom>
          <a:solidFill>
            <a:schemeClr val="bg1">
              <a:alpha val="57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itchFamily="34" charset="0"/>
              <a:cs typeface="Arial" pitchFamily="34" charset="0"/>
            </a:endParaRPr>
          </a:p>
        </p:txBody>
      </p:sp>
      <p:sp>
        <p:nvSpPr>
          <p:cNvPr id="18" name="Oval 17"/>
          <p:cNvSpPr/>
          <p:nvPr/>
        </p:nvSpPr>
        <p:spPr>
          <a:xfrm>
            <a:off x="3047406" y="1400629"/>
            <a:ext cx="5486400" cy="5486400"/>
          </a:xfrm>
          <a:prstGeom prst="ellipse">
            <a:avLst/>
          </a:prstGeom>
          <a:solidFill>
            <a:schemeClr val="bg1">
              <a:alpha val="57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19" name="Rectangle 18"/>
          <p:cNvSpPr/>
          <p:nvPr/>
        </p:nvSpPr>
        <p:spPr>
          <a:xfrm rot="19464576">
            <a:off x="415062" y="2204471"/>
            <a:ext cx="3501450" cy="828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solidFill>
                <a:latin typeface="Arial" pitchFamily="34" charset="0"/>
                <a:cs typeface="Arial" pitchFamily="34" charset="0"/>
              </a:rPr>
              <a:t>Latin American</a:t>
            </a:r>
          </a:p>
        </p:txBody>
      </p:sp>
      <p:sp>
        <p:nvSpPr>
          <p:cNvPr id="20" name="Rectangle 19"/>
          <p:cNvSpPr/>
          <p:nvPr/>
        </p:nvSpPr>
        <p:spPr>
          <a:xfrm rot="2482777">
            <a:off x="5358934" y="2040057"/>
            <a:ext cx="3128774" cy="926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solidFill>
                <a:latin typeface="Arial" pitchFamily="34" charset="0"/>
                <a:cs typeface="Arial" pitchFamily="34" charset="0"/>
              </a:rPr>
              <a:t>American</a:t>
            </a:r>
          </a:p>
        </p:txBody>
      </p:sp>
      <p:sp>
        <p:nvSpPr>
          <p:cNvPr id="22" name="Oval 12"/>
          <p:cNvSpPr/>
          <p:nvPr/>
        </p:nvSpPr>
        <p:spPr>
          <a:xfrm>
            <a:off x="3056101" y="1698164"/>
            <a:ext cx="2993697" cy="4891329"/>
          </a:xfrm>
          <a:custGeom>
            <a:avLst/>
            <a:gdLst/>
            <a:ahLst/>
            <a:cxnLst/>
            <a:rect l="l" t="t" r="r" b="b"/>
            <a:pathLst>
              <a:path w="2993697" h="4891329">
                <a:moveTo>
                  <a:pt x="1509201" y="0"/>
                </a:moveTo>
                <a:cubicBezTo>
                  <a:pt x="2391445" y="456003"/>
                  <a:pt x="2993697" y="1379320"/>
                  <a:pt x="2993697" y="2443770"/>
                </a:cubicBezTo>
                <a:cubicBezTo>
                  <a:pt x="2993697" y="3511332"/>
                  <a:pt x="2387920" y="4436934"/>
                  <a:pt x="1501363" y="4891329"/>
                </a:cubicBezTo>
                <a:cubicBezTo>
                  <a:pt x="609854" y="4440291"/>
                  <a:pt x="0" y="3515141"/>
                  <a:pt x="0" y="2447552"/>
                </a:cubicBezTo>
                <a:cubicBezTo>
                  <a:pt x="0" y="1376862"/>
                  <a:pt x="613402" y="449441"/>
                  <a:pt x="1509201" y="0"/>
                </a:cubicBezTo>
                <a:close/>
              </a:path>
            </a:pathLst>
          </a:custGeom>
          <a:blipFill>
            <a:blip r:embed="rId4" cstate="email">
              <a:extLst>
                <a:ext uri="{28A0092B-C50C-407E-A947-70E740481C1C}">
                  <a14:useLocalDpi xmlns:a14="http://schemas.microsoft.com/office/drawing/2010/main"/>
                </a:ext>
              </a:extLst>
            </a:blip>
            <a:stretch>
              <a:fillRect/>
            </a:stretch>
          </a:blip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itchFamily="34" charset="0"/>
              <a:cs typeface="Arial" pitchFamily="34" charset="0"/>
            </a:endParaRPr>
          </a:p>
        </p:txBody>
      </p:sp>
      <p:sp>
        <p:nvSpPr>
          <p:cNvPr id="24" name="Oval 23"/>
          <p:cNvSpPr/>
          <p:nvPr/>
        </p:nvSpPr>
        <p:spPr>
          <a:xfrm>
            <a:off x="3027178" y="1400629"/>
            <a:ext cx="5486400" cy="5486400"/>
          </a:xfrm>
          <a:prstGeom prst="ellipse">
            <a:avLst/>
          </a:pr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itchFamily="34" charset="0"/>
              <a:cs typeface="Arial" pitchFamily="34" charset="0"/>
            </a:endParaRPr>
          </a:p>
        </p:txBody>
      </p:sp>
      <p:sp>
        <p:nvSpPr>
          <p:cNvPr id="13" name="Oval 12"/>
          <p:cNvSpPr/>
          <p:nvPr/>
        </p:nvSpPr>
        <p:spPr>
          <a:xfrm>
            <a:off x="3034388" y="1691927"/>
            <a:ext cx="2993697" cy="4891329"/>
          </a:xfrm>
          <a:custGeom>
            <a:avLst/>
            <a:gdLst/>
            <a:ahLst/>
            <a:cxnLst/>
            <a:rect l="l" t="t" r="r" b="b"/>
            <a:pathLst>
              <a:path w="2993697" h="4891329">
                <a:moveTo>
                  <a:pt x="1509201" y="0"/>
                </a:moveTo>
                <a:cubicBezTo>
                  <a:pt x="2391445" y="456003"/>
                  <a:pt x="2993697" y="1379320"/>
                  <a:pt x="2993697" y="2443770"/>
                </a:cubicBezTo>
                <a:cubicBezTo>
                  <a:pt x="2993697" y="3511332"/>
                  <a:pt x="2387920" y="4436934"/>
                  <a:pt x="1501363" y="4891329"/>
                </a:cubicBezTo>
                <a:cubicBezTo>
                  <a:pt x="609854" y="4440291"/>
                  <a:pt x="0" y="3515141"/>
                  <a:pt x="0" y="2447552"/>
                </a:cubicBezTo>
                <a:cubicBezTo>
                  <a:pt x="0" y="1376862"/>
                  <a:pt x="613402" y="449441"/>
                  <a:pt x="1509201" y="0"/>
                </a:cubicBezTo>
                <a:close/>
              </a:path>
            </a:pathLst>
          </a:custGeom>
          <a:solidFill>
            <a:schemeClr val="bg1">
              <a:alpha val="41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itchFamily="34" charset="0"/>
              <a:cs typeface="Arial" pitchFamily="34" charset="0"/>
            </a:endParaRPr>
          </a:p>
        </p:txBody>
      </p:sp>
      <p:sp>
        <p:nvSpPr>
          <p:cNvPr id="21" name="Rectangle 20"/>
          <p:cNvSpPr/>
          <p:nvPr/>
        </p:nvSpPr>
        <p:spPr>
          <a:xfrm>
            <a:off x="3003486" y="3885619"/>
            <a:ext cx="3171614" cy="1437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Arial" pitchFamily="34" charset="0"/>
                <a:cs typeface="Arial" pitchFamily="34" charset="0"/>
              </a:rPr>
              <a:t>Bicultural U.S. Hispanic Americans</a:t>
            </a:r>
          </a:p>
        </p:txBody>
      </p:sp>
      <p:sp>
        <p:nvSpPr>
          <p:cNvPr id="4" name="Rectangle 3"/>
          <p:cNvSpPr/>
          <p:nvPr/>
        </p:nvSpPr>
        <p:spPr>
          <a:xfrm>
            <a:off x="0" y="6584533"/>
            <a:ext cx="5197882" cy="215444"/>
          </a:xfrm>
          <a:prstGeom prst="rect">
            <a:avLst/>
          </a:prstGeom>
        </p:spPr>
        <p:txBody>
          <a:bodyPr wrap="square">
            <a:spAutoFit/>
          </a:bodyPr>
          <a:lstStyle/>
          <a:p>
            <a:r>
              <a:rPr lang="en-US" sz="800" dirty="0" smtClean="0"/>
              <a:t>Image Source: Cliff</a:t>
            </a:r>
            <a:r>
              <a:rPr lang="en-US" sz="800" dirty="0"/>
              <a:t>. </a:t>
            </a:r>
            <a:r>
              <a:rPr lang="en-US" sz="800" dirty="0" smtClean="0"/>
              <a:t>“Proclamation Ceremony”</a:t>
            </a:r>
            <a:r>
              <a:rPr lang="en-US" sz="800" dirty="0"/>
              <a:t> https://www.flickr.com/photos/nostri-imago/</a:t>
            </a:r>
          </a:p>
        </p:txBody>
      </p:sp>
    </p:spTree>
    <p:extLst>
      <p:ext uri="{BB962C8B-B14F-4D97-AF65-F5344CB8AC3E}">
        <p14:creationId xmlns:p14="http://schemas.microsoft.com/office/powerpoint/2010/main" val="21542190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1397721"/>
            <a:ext cx="9144000" cy="5460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descr="http://a57.foxnews.com/global.fncstatic.com/static/managed/img/fn-latino/lifestyle/660/371/latino%20flags.jpg?ve=1&amp;tl=1"/>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58000"/>
                    </a14:imgEffect>
                  </a14:imgLayer>
                </a14:imgProps>
              </a:ext>
              <a:ext uri="{28A0092B-C50C-407E-A947-70E740481C1C}">
                <a14:useLocalDpi xmlns:a14="http://schemas.microsoft.com/office/drawing/2010/main" val="0"/>
              </a:ext>
            </a:extLst>
          </a:blip>
          <a:srcRect/>
          <a:stretch/>
        </p:blipFill>
        <p:spPr bwMode="auto">
          <a:xfrm>
            <a:off x="0" y="1397721"/>
            <a:ext cx="9144000" cy="807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22</a:t>
            </a:fld>
            <a:endParaRPr lang="en-US" dirty="0">
              <a:solidFill>
                <a:srgbClr val="000000"/>
              </a:solidFill>
            </a:endParaRPr>
          </a:p>
        </p:txBody>
      </p:sp>
      <p:sp>
        <p:nvSpPr>
          <p:cNvPr id="3" name="Title 2"/>
          <p:cNvSpPr>
            <a:spLocks noGrp="1"/>
          </p:cNvSpPr>
          <p:nvPr>
            <p:ph type="title"/>
          </p:nvPr>
        </p:nvSpPr>
        <p:spPr/>
        <p:txBody>
          <a:bodyPr/>
          <a:lstStyle/>
          <a:p>
            <a:r>
              <a:rPr lang="en-US" dirty="0" smtClean="0"/>
              <a:t>The U.S. Hispanic Bicultural Identity </a:t>
            </a:r>
            <a:endParaRPr lang="en-US" dirty="0"/>
          </a:p>
        </p:txBody>
      </p:sp>
      <p:sp>
        <p:nvSpPr>
          <p:cNvPr id="5" name="Rectangle 4"/>
          <p:cNvSpPr/>
          <p:nvPr/>
        </p:nvSpPr>
        <p:spPr>
          <a:xfrm>
            <a:off x="0" y="4639290"/>
            <a:ext cx="9144000" cy="18288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smtClean="0">
                <a:solidFill>
                  <a:schemeClr val="tx1"/>
                </a:solidFill>
                <a:latin typeface="Arial" pitchFamily="34" charset="0"/>
                <a:cs typeface="Arial" pitchFamily="34" charset="0"/>
              </a:rPr>
              <a:t>“I </a:t>
            </a:r>
            <a:r>
              <a:rPr lang="en-US" sz="2400" dirty="0">
                <a:solidFill>
                  <a:schemeClr val="tx1"/>
                </a:solidFill>
                <a:latin typeface="Arial" pitchFamily="34" charset="0"/>
                <a:cs typeface="Arial" pitchFamily="34" charset="0"/>
              </a:rPr>
              <a:t>have no problem balancing my Hispanic and American culture. I am proud to be both American and Latino. I find it’s others who have a problem with my dual culture, and, as far as I’m concerned, that’s their problem not </a:t>
            </a:r>
            <a:r>
              <a:rPr lang="en-US" sz="2400" dirty="0" smtClean="0">
                <a:solidFill>
                  <a:schemeClr val="tx1"/>
                </a:solidFill>
                <a:latin typeface="Arial" pitchFamily="34" charset="0"/>
                <a:cs typeface="Arial" pitchFamily="34" charset="0"/>
              </a:rPr>
              <a:t>mine”</a:t>
            </a:r>
            <a:endParaRPr lang="en-US" sz="2400" dirty="0">
              <a:solidFill>
                <a:schemeClr val="tx1"/>
              </a:solidFill>
              <a:latin typeface="Arial" pitchFamily="34" charset="0"/>
              <a:cs typeface="Arial" pitchFamily="34" charset="0"/>
            </a:endParaRPr>
          </a:p>
          <a:p>
            <a:pPr algn="r"/>
            <a:r>
              <a:rPr lang="en-US" dirty="0" smtClean="0">
                <a:solidFill>
                  <a:schemeClr val="tx1"/>
                </a:solidFill>
                <a:latin typeface="Arial" pitchFamily="34" charset="0"/>
                <a:cs typeface="Arial" pitchFamily="34" charset="0"/>
              </a:rPr>
              <a:t>-Male, Puerto Rican, Acculturated, U.S. Born</a:t>
            </a:r>
            <a:endParaRPr lang="en-US" dirty="0">
              <a:solidFill>
                <a:schemeClr val="tx1"/>
              </a:solidFill>
              <a:latin typeface="Arial" pitchFamily="34" charset="0"/>
              <a:cs typeface="Arial" pitchFamily="34" charset="0"/>
            </a:endParaRPr>
          </a:p>
        </p:txBody>
      </p:sp>
      <p:sp>
        <p:nvSpPr>
          <p:cNvPr id="6" name="Rectangle 5"/>
          <p:cNvSpPr/>
          <p:nvPr/>
        </p:nvSpPr>
        <p:spPr>
          <a:xfrm>
            <a:off x="0" y="2458714"/>
            <a:ext cx="9144000" cy="18288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tx1"/>
                </a:solidFill>
                <a:latin typeface="Arial" pitchFamily="34" charset="0"/>
                <a:cs typeface="Arial" pitchFamily="34" charset="0"/>
              </a:rPr>
              <a:t>“I </a:t>
            </a:r>
            <a:r>
              <a:rPr lang="en-US" sz="2400" dirty="0">
                <a:solidFill>
                  <a:schemeClr val="tx1"/>
                </a:solidFill>
                <a:latin typeface="Arial" pitchFamily="34" charset="0"/>
                <a:cs typeface="Arial" pitchFamily="34" charset="0"/>
              </a:rPr>
              <a:t>have to find a happy medium and try to take the best from both cultures. I love my Latin culture, but I also like certain parts of American culture, such as work </a:t>
            </a:r>
            <a:r>
              <a:rPr lang="en-US" sz="2400" dirty="0" smtClean="0">
                <a:solidFill>
                  <a:schemeClr val="tx1"/>
                </a:solidFill>
                <a:latin typeface="Arial" pitchFamily="34" charset="0"/>
                <a:cs typeface="Arial" pitchFamily="34" charset="0"/>
              </a:rPr>
              <a:t>ethnic”</a:t>
            </a:r>
            <a:endParaRPr lang="en-US" sz="2400" dirty="0">
              <a:solidFill>
                <a:schemeClr val="tx1"/>
              </a:solidFill>
              <a:latin typeface="Arial" pitchFamily="34" charset="0"/>
              <a:cs typeface="Arial" pitchFamily="34" charset="0"/>
            </a:endParaRPr>
          </a:p>
          <a:p>
            <a:r>
              <a:rPr lang="en-US" dirty="0">
                <a:solidFill>
                  <a:schemeClr val="tx1"/>
                </a:solidFill>
                <a:latin typeface="Arial" pitchFamily="34" charset="0"/>
                <a:cs typeface="Arial" pitchFamily="34" charset="0"/>
              </a:rPr>
              <a:t>-Female, Mexican, Bicultural, Foreign </a:t>
            </a:r>
            <a:r>
              <a:rPr lang="en-US" dirty="0" smtClean="0">
                <a:solidFill>
                  <a:schemeClr val="tx1"/>
                </a:solidFill>
                <a:latin typeface="Arial" pitchFamily="34" charset="0"/>
                <a:cs typeface="Arial" pitchFamily="34" charset="0"/>
              </a:rPr>
              <a:t>Born</a:t>
            </a:r>
            <a:endParaRPr lang="en-US" dirty="0">
              <a:solidFill>
                <a:schemeClr val="tx1"/>
              </a:solidFill>
              <a:latin typeface="Arial" pitchFamily="34" charset="0"/>
              <a:cs typeface="Arial" pitchFamily="34" charset="0"/>
            </a:endParaRPr>
          </a:p>
        </p:txBody>
      </p:sp>
      <p:sp>
        <p:nvSpPr>
          <p:cNvPr id="7" name="Rectangle 6"/>
          <p:cNvSpPr/>
          <p:nvPr/>
        </p:nvSpPr>
        <p:spPr>
          <a:xfrm>
            <a:off x="0" y="1377189"/>
            <a:ext cx="9144000" cy="820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smtClean="0">
                <a:solidFill>
                  <a:schemeClr val="bg1"/>
                </a:solidFill>
                <a:latin typeface="Arial" pitchFamily="34" charset="0"/>
                <a:cs typeface="Arial" pitchFamily="34" charset="0"/>
              </a:rPr>
              <a:t>Bicultural Identity</a:t>
            </a:r>
          </a:p>
        </p:txBody>
      </p:sp>
      <p:cxnSp>
        <p:nvCxnSpPr>
          <p:cNvPr id="10" name="Straight Connector 9"/>
          <p:cNvCxnSpPr/>
          <p:nvPr/>
        </p:nvCxnSpPr>
        <p:spPr>
          <a:xfrm>
            <a:off x="0" y="2197517"/>
            <a:ext cx="9144000"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1377189"/>
            <a:ext cx="9144000"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59653" y="6555377"/>
            <a:ext cx="4689437" cy="230832"/>
          </a:xfrm>
          <a:prstGeom prst="rect">
            <a:avLst/>
          </a:prstGeom>
          <a:noFill/>
        </p:spPr>
        <p:txBody>
          <a:bodyPr wrap="square" rtlCol="0">
            <a:spAutoFit/>
          </a:bodyPr>
          <a:lstStyle/>
          <a:p>
            <a:r>
              <a:rPr lang="en-US" sz="900" dirty="0" smtClean="0">
                <a:solidFill>
                  <a:schemeClr val="bg1">
                    <a:lumMod val="85000"/>
                  </a:schemeClr>
                </a:solidFill>
              </a:rPr>
              <a:t>Source: </a:t>
            </a:r>
            <a:r>
              <a:rPr lang="en-US" sz="900" dirty="0" err="1" smtClean="0">
                <a:solidFill>
                  <a:schemeClr val="bg1">
                    <a:lumMod val="85000"/>
                  </a:schemeClr>
                </a:solidFill>
              </a:rPr>
              <a:t>VozLatinum</a:t>
            </a:r>
            <a:r>
              <a:rPr lang="en-US" sz="900" dirty="0" smtClean="0">
                <a:solidFill>
                  <a:schemeClr val="bg1">
                    <a:lumMod val="85000"/>
                  </a:schemeClr>
                </a:solidFill>
              </a:rPr>
              <a:t> Cultural Tensions Forum (Feb. 2012)</a:t>
            </a:r>
            <a:endParaRPr lang="en-US" sz="900" dirty="0">
              <a:solidFill>
                <a:schemeClr val="bg1">
                  <a:lumMod val="85000"/>
                </a:schemeClr>
              </a:solidFill>
            </a:endParaRPr>
          </a:p>
        </p:txBody>
      </p:sp>
    </p:spTree>
    <p:extLst>
      <p:ext uri="{BB962C8B-B14F-4D97-AF65-F5344CB8AC3E}">
        <p14:creationId xmlns:p14="http://schemas.microsoft.com/office/powerpoint/2010/main" val="2034910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23</a:t>
            </a:fld>
            <a:endParaRPr lang="en-US" dirty="0">
              <a:solidFill>
                <a:srgbClr val="000000"/>
              </a:solidFill>
            </a:endParaRPr>
          </a:p>
        </p:txBody>
      </p:sp>
      <p:sp>
        <p:nvSpPr>
          <p:cNvPr id="3" name="Title 2"/>
          <p:cNvSpPr>
            <a:spLocks noGrp="1"/>
          </p:cNvSpPr>
          <p:nvPr>
            <p:ph type="title"/>
          </p:nvPr>
        </p:nvSpPr>
        <p:spPr/>
        <p:txBody>
          <a:bodyPr/>
          <a:lstStyle/>
          <a:p>
            <a:r>
              <a:rPr lang="en-US" dirty="0" smtClean="0"/>
              <a:t>Latin Americans Tend to Value </a:t>
            </a:r>
            <a:r>
              <a:rPr lang="en-US" i="1" dirty="0" smtClean="0"/>
              <a:t>Inter</a:t>
            </a:r>
            <a:r>
              <a:rPr lang="en-US" dirty="0" smtClean="0"/>
              <a:t>dependence</a:t>
            </a:r>
            <a:endParaRPr lang="en-US" dirty="0"/>
          </a:p>
        </p:txBody>
      </p:sp>
      <p:sp>
        <p:nvSpPr>
          <p:cNvPr id="4" name="Rectangle 3"/>
          <p:cNvSpPr/>
          <p:nvPr/>
        </p:nvSpPr>
        <p:spPr>
          <a:xfrm>
            <a:off x="130631" y="1220514"/>
            <a:ext cx="4078515" cy="1814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600" b="1" dirty="0" smtClean="0">
                <a:solidFill>
                  <a:schemeClr val="tx1"/>
                </a:solidFill>
                <a:latin typeface="Arial" pitchFamily="34" charset="0"/>
                <a:cs typeface="Arial" pitchFamily="34" charset="0"/>
              </a:rPr>
              <a:t>Latin </a:t>
            </a:r>
            <a:r>
              <a:rPr lang="en-US" sz="3600" b="1" dirty="0" smtClean="0">
                <a:solidFill>
                  <a:srgbClr val="C00000"/>
                </a:solidFill>
                <a:latin typeface="Arial" pitchFamily="34" charset="0"/>
                <a:cs typeface="Arial" pitchFamily="34" charset="0"/>
              </a:rPr>
              <a:t>Inter</a:t>
            </a:r>
            <a:r>
              <a:rPr lang="en-US" sz="3600" b="1" dirty="0" smtClean="0">
                <a:solidFill>
                  <a:schemeClr val="tx1"/>
                </a:solidFill>
                <a:latin typeface="Arial" pitchFamily="34" charset="0"/>
                <a:cs typeface="Arial" pitchFamily="34" charset="0"/>
              </a:rPr>
              <a:t>dependence</a:t>
            </a:r>
          </a:p>
        </p:txBody>
      </p:sp>
      <p:sp>
        <p:nvSpPr>
          <p:cNvPr id="5" name="Rectangle 4"/>
          <p:cNvSpPr/>
          <p:nvPr/>
        </p:nvSpPr>
        <p:spPr>
          <a:xfrm>
            <a:off x="5032832" y="1220514"/>
            <a:ext cx="4078515" cy="1814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smtClean="0">
                <a:solidFill>
                  <a:schemeClr val="tx1"/>
                </a:solidFill>
                <a:latin typeface="Arial" pitchFamily="34" charset="0"/>
                <a:cs typeface="Arial" pitchFamily="34" charset="0"/>
              </a:rPr>
              <a:t>American </a:t>
            </a:r>
            <a:r>
              <a:rPr lang="en-US" sz="3600" b="1" dirty="0" smtClean="0">
                <a:solidFill>
                  <a:srgbClr val="A80000"/>
                </a:solidFill>
                <a:latin typeface="Arial" pitchFamily="34" charset="0"/>
                <a:cs typeface="Arial" pitchFamily="34" charset="0"/>
              </a:rPr>
              <a:t>In</a:t>
            </a:r>
            <a:r>
              <a:rPr lang="en-US" sz="3600" b="1" dirty="0" smtClean="0">
                <a:solidFill>
                  <a:schemeClr val="tx1"/>
                </a:solidFill>
                <a:latin typeface="Arial" pitchFamily="34" charset="0"/>
                <a:cs typeface="Arial" pitchFamily="34" charset="0"/>
              </a:rPr>
              <a:t>dependence</a:t>
            </a:r>
          </a:p>
        </p:txBody>
      </p:sp>
      <p:grpSp>
        <p:nvGrpSpPr>
          <p:cNvPr id="63" name="Group 62"/>
          <p:cNvGrpSpPr/>
          <p:nvPr/>
        </p:nvGrpSpPr>
        <p:grpSpPr>
          <a:xfrm>
            <a:off x="4256503" y="2055086"/>
            <a:ext cx="705447" cy="141274"/>
            <a:chOff x="2375042" y="2485203"/>
            <a:chExt cx="705447" cy="141274"/>
          </a:xfrm>
        </p:grpSpPr>
        <p:cxnSp>
          <p:nvCxnSpPr>
            <p:cNvPr id="64" name="Straight Connector 63"/>
            <p:cNvCxnSpPr>
              <a:stCxn id="65" idx="6"/>
              <a:endCxn id="66" idx="2"/>
            </p:cNvCxnSpPr>
            <p:nvPr/>
          </p:nvCxnSpPr>
          <p:spPr>
            <a:xfrm flipH="1">
              <a:off x="2516315" y="2555840"/>
              <a:ext cx="422901" cy="0"/>
            </a:xfrm>
            <a:prstGeom prst="line">
              <a:avLst/>
            </a:prstGeom>
            <a:solidFill>
              <a:srgbClr val="A80000"/>
            </a:solidFill>
            <a:ln w="28575">
              <a:solidFill>
                <a:srgbClr val="A8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flipH="1">
              <a:off x="2939216"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66" name="Oval 65"/>
            <p:cNvSpPr/>
            <p:nvPr/>
          </p:nvSpPr>
          <p:spPr>
            <a:xfrm flipH="1">
              <a:off x="2375042"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grpSp>
        <p:nvGrpSpPr>
          <p:cNvPr id="8" name="Group 7"/>
          <p:cNvGrpSpPr/>
          <p:nvPr/>
        </p:nvGrpSpPr>
        <p:grpSpPr>
          <a:xfrm>
            <a:off x="449945" y="2844801"/>
            <a:ext cx="8244112" cy="595086"/>
            <a:chOff x="449945" y="2844801"/>
            <a:chExt cx="8244112" cy="595086"/>
          </a:xfrm>
        </p:grpSpPr>
        <p:sp>
          <p:nvSpPr>
            <p:cNvPr id="69" name="Rectangle 68"/>
            <p:cNvSpPr/>
            <p:nvPr/>
          </p:nvSpPr>
          <p:spPr>
            <a:xfrm>
              <a:off x="449945" y="2844801"/>
              <a:ext cx="3802743"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solidFill>
                    <a:schemeClr val="tx1"/>
                  </a:solidFill>
                  <a:latin typeface="Arial" pitchFamily="34" charset="0"/>
                  <a:cs typeface="Arial" pitchFamily="34" charset="0"/>
                </a:rPr>
                <a:t>Family #1</a:t>
              </a:r>
            </a:p>
          </p:txBody>
        </p:sp>
        <p:sp>
          <p:nvSpPr>
            <p:cNvPr id="70" name="Rectangle 69"/>
            <p:cNvSpPr/>
            <p:nvPr/>
          </p:nvSpPr>
          <p:spPr>
            <a:xfrm>
              <a:off x="4891314" y="2844801"/>
              <a:ext cx="3802743"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itchFamily="34" charset="0"/>
                  <a:cs typeface="Arial" pitchFamily="34" charset="0"/>
                </a:rPr>
                <a:t>Self-sufficiency</a:t>
              </a:r>
            </a:p>
          </p:txBody>
        </p:sp>
        <p:grpSp>
          <p:nvGrpSpPr>
            <p:cNvPr id="24" name="Group 23"/>
            <p:cNvGrpSpPr/>
            <p:nvPr/>
          </p:nvGrpSpPr>
          <p:grpSpPr>
            <a:xfrm>
              <a:off x="4347367" y="3079623"/>
              <a:ext cx="449266" cy="141274"/>
              <a:chOff x="2556050" y="2485203"/>
              <a:chExt cx="449266" cy="141274"/>
            </a:xfrm>
          </p:grpSpPr>
          <p:cxnSp>
            <p:nvCxnSpPr>
              <p:cNvPr id="25" name="Straight Connector 24"/>
              <p:cNvCxnSpPr>
                <a:stCxn id="26" idx="6"/>
                <a:endCxn id="27" idx="2"/>
              </p:cNvCxnSpPr>
              <p:nvPr/>
            </p:nvCxnSpPr>
            <p:spPr>
              <a:xfrm flipH="1">
                <a:off x="2697323" y="2555840"/>
                <a:ext cx="166720" cy="0"/>
              </a:xfrm>
              <a:prstGeom prst="line">
                <a:avLst/>
              </a:prstGeom>
              <a:solidFill>
                <a:srgbClr val="A80000"/>
              </a:solidFill>
              <a:ln w="28575">
                <a:solidFill>
                  <a:srgbClr val="A8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flipH="1">
                <a:off x="2864043"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27" name="Oval 26"/>
              <p:cNvSpPr/>
              <p:nvPr/>
            </p:nvSpPr>
            <p:spPr>
              <a:xfrm flipH="1">
                <a:off x="2556050"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grpSp>
      <p:grpSp>
        <p:nvGrpSpPr>
          <p:cNvPr id="9" name="Group 8"/>
          <p:cNvGrpSpPr/>
          <p:nvPr/>
        </p:nvGrpSpPr>
        <p:grpSpPr>
          <a:xfrm>
            <a:off x="449945" y="3449168"/>
            <a:ext cx="8244112" cy="595086"/>
            <a:chOff x="449945" y="3449168"/>
            <a:chExt cx="8244112" cy="595086"/>
          </a:xfrm>
        </p:grpSpPr>
        <p:sp>
          <p:nvSpPr>
            <p:cNvPr id="10" name="Rectangle 9"/>
            <p:cNvSpPr/>
            <p:nvPr/>
          </p:nvSpPr>
          <p:spPr>
            <a:xfrm>
              <a:off x="449945" y="3449168"/>
              <a:ext cx="3802743"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solidFill>
                    <a:schemeClr val="tx1"/>
                  </a:solidFill>
                  <a:latin typeface="Arial" pitchFamily="34" charset="0"/>
                  <a:cs typeface="Arial" pitchFamily="34" charset="0"/>
                </a:rPr>
                <a:t>Family helps family</a:t>
              </a:r>
            </a:p>
          </p:txBody>
        </p:sp>
        <p:sp>
          <p:nvSpPr>
            <p:cNvPr id="11" name="Rectangle 10"/>
            <p:cNvSpPr/>
            <p:nvPr/>
          </p:nvSpPr>
          <p:spPr>
            <a:xfrm>
              <a:off x="4891314" y="3449168"/>
              <a:ext cx="3802743"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itchFamily="34" charset="0"/>
                  <a:cs typeface="Arial" pitchFamily="34" charset="0"/>
                </a:rPr>
                <a:t>Successful self </a:t>
              </a:r>
              <a:r>
                <a:rPr lang="en-US" sz="2000" dirty="0" smtClean="0">
                  <a:solidFill>
                    <a:schemeClr val="tx1"/>
                  </a:solidFill>
                  <a:latin typeface="Arial" pitchFamily="34" charset="0"/>
                  <a:cs typeface="Arial" pitchFamily="34" charset="0"/>
                  <a:sym typeface="Wingdings" panose="05000000000000000000" pitchFamily="2" charset="2"/>
                </a:rPr>
                <a:t></a:t>
              </a:r>
              <a:r>
                <a:rPr lang="en-US" sz="2000" dirty="0" smtClean="0">
                  <a:solidFill>
                    <a:schemeClr val="tx1"/>
                  </a:solidFill>
                  <a:latin typeface="Arial" pitchFamily="34" charset="0"/>
                  <a:cs typeface="Arial" pitchFamily="34" charset="0"/>
                </a:rPr>
                <a:t> helps family</a:t>
              </a:r>
            </a:p>
          </p:txBody>
        </p:sp>
        <p:grpSp>
          <p:nvGrpSpPr>
            <p:cNvPr id="30" name="Group 29"/>
            <p:cNvGrpSpPr/>
            <p:nvPr/>
          </p:nvGrpSpPr>
          <p:grpSpPr>
            <a:xfrm>
              <a:off x="4347367" y="3682407"/>
              <a:ext cx="449266" cy="141274"/>
              <a:chOff x="2556050" y="2485203"/>
              <a:chExt cx="449266" cy="141274"/>
            </a:xfrm>
          </p:grpSpPr>
          <p:cxnSp>
            <p:nvCxnSpPr>
              <p:cNvPr id="31" name="Straight Connector 30"/>
              <p:cNvCxnSpPr>
                <a:stCxn id="32" idx="6"/>
                <a:endCxn id="33" idx="2"/>
              </p:cNvCxnSpPr>
              <p:nvPr/>
            </p:nvCxnSpPr>
            <p:spPr>
              <a:xfrm flipH="1">
                <a:off x="2697323" y="2555840"/>
                <a:ext cx="166720" cy="0"/>
              </a:xfrm>
              <a:prstGeom prst="line">
                <a:avLst/>
              </a:prstGeom>
              <a:solidFill>
                <a:srgbClr val="A80000"/>
              </a:solidFill>
              <a:ln w="28575">
                <a:solidFill>
                  <a:srgbClr val="A8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flipH="1">
                <a:off x="2864043"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33" name="Oval 32"/>
              <p:cNvSpPr/>
              <p:nvPr/>
            </p:nvSpPr>
            <p:spPr>
              <a:xfrm flipH="1">
                <a:off x="2556050"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grpSp>
      <p:grpSp>
        <p:nvGrpSpPr>
          <p:cNvPr id="13" name="Group 12"/>
          <p:cNvGrpSpPr/>
          <p:nvPr/>
        </p:nvGrpSpPr>
        <p:grpSpPr>
          <a:xfrm>
            <a:off x="449945" y="4053535"/>
            <a:ext cx="8244112" cy="595086"/>
            <a:chOff x="449945" y="4053535"/>
            <a:chExt cx="8244112" cy="595086"/>
          </a:xfrm>
        </p:grpSpPr>
        <p:sp>
          <p:nvSpPr>
            <p:cNvPr id="20" name="Rectangle 19"/>
            <p:cNvSpPr/>
            <p:nvPr/>
          </p:nvSpPr>
          <p:spPr>
            <a:xfrm>
              <a:off x="449945" y="4053535"/>
              <a:ext cx="3802743"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solidFill>
                    <a:schemeClr val="tx1"/>
                  </a:solidFill>
                  <a:latin typeface="Arial" pitchFamily="34" charset="0"/>
                  <a:cs typeface="Arial" pitchFamily="34" charset="0"/>
                </a:rPr>
                <a:t>High contact</a:t>
              </a:r>
            </a:p>
          </p:txBody>
        </p:sp>
        <p:sp>
          <p:nvSpPr>
            <p:cNvPr id="21" name="Rectangle 20"/>
            <p:cNvSpPr/>
            <p:nvPr/>
          </p:nvSpPr>
          <p:spPr>
            <a:xfrm>
              <a:off x="4891314" y="4053535"/>
              <a:ext cx="3802743"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itchFamily="34" charset="0"/>
                  <a:cs typeface="Arial" pitchFamily="34" charset="0"/>
                </a:rPr>
                <a:t>Low contact</a:t>
              </a:r>
            </a:p>
          </p:txBody>
        </p:sp>
        <p:grpSp>
          <p:nvGrpSpPr>
            <p:cNvPr id="34" name="Group 33"/>
            <p:cNvGrpSpPr/>
            <p:nvPr/>
          </p:nvGrpSpPr>
          <p:grpSpPr>
            <a:xfrm>
              <a:off x="4347367" y="4285191"/>
              <a:ext cx="449266" cy="141274"/>
              <a:chOff x="2556050" y="2485203"/>
              <a:chExt cx="449266" cy="141274"/>
            </a:xfrm>
          </p:grpSpPr>
          <p:cxnSp>
            <p:nvCxnSpPr>
              <p:cNvPr id="35" name="Straight Connector 34"/>
              <p:cNvCxnSpPr>
                <a:stCxn id="36" idx="6"/>
                <a:endCxn id="37" idx="2"/>
              </p:cNvCxnSpPr>
              <p:nvPr/>
            </p:nvCxnSpPr>
            <p:spPr>
              <a:xfrm flipH="1">
                <a:off x="2697323" y="2555840"/>
                <a:ext cx="166720" cy="0"/>
              </a:xfrm>
              <a:prstGeom prst="line">
                <a:avLst/>
              </a:prstGeom>
              <a:solidFill>
                <a:srgbClr val="A80000"/>
              </a:solidFill>
              <a:ln w="28575">
                <a:solidFill>
                  <a:srgbClr val="A8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flipH="1">
                <a:off x="2864043"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37" name="Oval 36"/>
              <p:cNvSpPr/>
              <p:nvPr/>
            </p:nvSpPr>
            <p:spPr>
              <a:xfrm flipH="1">
                <a:off x="2556050"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grpSp>
      <p:grpSp>
        <p:nvGrpSpPr>
          <p:cNvPr id="14" name="Group 13"/>
          <p:cNvGrpSpPr/>
          <p:nvPr/>
        </p:nvGrpSpPr>
        <p:grpSpPr>
          <a:xfrm>
            <a:off x="449945" y="4657902"/>
            <a:ext cx="8244112" cy="595086"/>
            <a:chOff x="449945" y="4657902"/>
            <a:chExt cx="8244112" cy="595086"/>
          </a:xfrm>
        </p:grpSpPr>
        <p:sp>
          <p:nvSpPr>
            <p:cNvPr id="6" name="Rectangle 5"/>
            <p:cNvSpPr/>
            <p:nvPr/>
          </p:nvSpPr>
          <p:spPr>
            <a:xfrm>
              <a:off x="449945" y="4657902"/>
              <a:ext cx="3802743"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solidFill>
                    <a:schemeClr val="tx1"/>
                  </a:solidFill>
                  <a:latin typeface="Arial" pitchFamily="34" charset="0"/>
                  <a:cs typeface="Arial" pitchFamily="34" charset="0"/>
                </a:rPr>
                <a:t>Respect authority</a:t>
              </a:r>
            </a:p>
          </p:txBody>
        </p:sp>
        <p:sp>
          <p:nvSpPr>
            <p:cNvPr id="7" name="Rectangle 6"/>
            <p:cNvSpPr/>
            <p:nvPr/>
          </p:nvSpPr>
          <p:spPr>
            <a:xfrm>
              <a:off x="4891314" y="4657902"/>
              <a:ext cx="3802743"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itchFamily="34" charset="0"/>
                  <a:cs typeface="Arial" pitchFamily="34" charset="0"/>
                </a:rPr>
                <a:t>Challenge authority</a:t>
              </a:r>
            </a:p>
          </p:txBody>
        </p:sp>
        <p:grpSp>
          <p:nvGrpSpPr>
            <p:cNvPr id="38" name="Group 37"/>
            <p:cNvGrpSpPr/>
            <p:nvPr/>
          </p:nvGrpSpPr>
          <p:grpSpPr>
            <a:xfrm>
              <a:off x="4347367" y="4887975"/>
              <a:ext cx="449266" cy="141274"/>
              <a:chOff x="2556050" y="2485203"/>
              <a:chExt cx="449266" cy="141274"/>
            </a:xfrm>
          </p:grpSpPr>
          <p:cxnSp>
            <p:nvCxnSpPr>
              <p:cNvPr id="39" name="Straight Connector 38"/>
              <p:cNvCxnSpPr>
                <a:stCxn id="40" idx="6"/>
                <a:endCxn id="41" idx="2"/>
              </p:cNvCxnSpPr>
              <p:nvPr/>
            </p:nvCxnSpPr>
            <p:spPr>
              <a:xfrm flipH="1">
                <a:off x="2697323" y="2555840"/>
                <a:ext cx="166720" cy="0"/>
              </a:xfrm>
              <a:prstGeom prst="line">
                <a:avLst/>
              </a:prstGeom>
              <a:solidFill>
                <a:srgbClr val="A80000"/>
              </a:solidFill>
              <a:ln w="28575">
                <a:solidFill>
                  <a:srgbClr val="A8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flipH="1">
                <a:off x="2864043"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41" name="Oval 40"/>
              <p:cNvSpPr/>
              <p:nvPr/>
            </p:nvSpPr>
            <p:spPr>
              <a:xfrm flipH="1">
                <a:off x="2556050"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grpSp>
      <p:grpSp>
        <p:nvGrpSpPr>
          <p:cNvPr id="15" name="Group 14"/>
          <p:cNvGrpSpPr/>
          <p:nvPr/>
        </p:nvGrpSpPr>
        <p:grpSpPr>
          <a:xfrm>
            <a:off x="449945" y="5262269"/>
            <a:ext cx="8244112" cy="595086"/>
            <a:chOff x="449945" y="5262269"/>
            <a:chExt cx="8244112" cy="595086"/>
          </a:xfrm>
        </p:grpSpPr>
        <p:sp>
          <p:nvSpPr>
            <p:cNvPr id="22" name="Rectangle 21"/>
            <p:cNvSpPr/>
            <p:nvPr/>
          </p:nvSpPr>
          <p:spPr>
            <a:xfrm>
              <a:off x="449945" y="5262269"/>
              <a:ext cx="3802743"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solidFill>
                    <a:schemeClr val="tx1"/>
                  </a:solidFill>
                  <a:latin typeface="Arial" pitchFamily="34" charset="0"/>
                  <a:cs typeface="Arial" pitchFamily="34" charset="0"/>
                </a:rPr>
                <a:t>Acceptance of how things are</a:t>
              </a:r>
            </a:p>
          </p:txBody>
        </p:sp>
        <p:sp>
          <p:nvSpPr>
            <p:cNvPr id="23" name="Rectangle 22"/>
            <p:cNvSpPr/>
            <p:nvPr/>
          </p:nvSpPr>
          <p:spPr>
            <a:xfrm>
              <a:off x="4891314" y="5262269"/>
              <a:ext cx="3802743"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itchFamily="34" charset="0"/>
                  <a:cs typeface="Arial" pitchFamily="34" charset="0"/>
                </a:rPr>
                <a:t>Opportunity for all</a:t>
              </a:r>
            </a:p>
          </p:txBody>
        </p:sp>
        <p:grpSp>
          <p:nvGrpSpPr>
            <p:cNvPr id="42" name="Group 41"/>
            <p:cNvGrpSpPr/>
            <p:nvPr/>
          </p:nvGrpSpPr>
          <p:grpSpPr>
            <a:xfrm>
              <a:off x="4347367" y="5490759"/>
              <a:ext cx="449266" cy="141274"/>
              <a:chOff x="2556050" y="2485203"/>
              <a:chExt cx="449266" cy="141274"/>
            </a:xfrm>
          </p:grpSpPr>
          <p:cxnSp>
            <p:nvCxnSpPr>
              <p:cNvPr id="43" name="Straight Connector 42"/>
              <p:cNvCxnSpPr>
                <a:stCxn id="44" idx="6"/>
                <a:endCxn id="45" idx="2"/>
              </p:cNvCxnSpPr>
              <p:nvPr/>
            </p:nvCxnSpPr>
            <p:spPr>
              <a:xfrm flipH="1">
                <a:off x="2697323" y="2555840"/>
                <a:ext cx="166720" cy="0"/>
              </a:xfrm>
              <a:prstGeom prst="line">
                <a:avLst/>
              </a:prstGeom>
              <a:solidFill>
                <a:srgbClr val="A80000"/>
              </a:solidFill>
              <a:ln w="28575">
                <a:solidFill>
                  <a:srgbClr val="A8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flipH="1">
                <a:off x="2864043"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45" name="Oval 44"/>
              <p:cNvSpPr/>
              <p:nvPr/>
            </p:nvSpPr>
            <p:spPr>
              <a:xfrm flipH="1">
                <a:off x="2556050"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grpSp>
      <p:grpSp>
        <p:nvGrpSpPr>
          <p:cNvPr id="16" name="Group 15"/>
          <p:cNvGrpSpPr/>
          <p:nvPr/>
        </p:nvGrpSpPr>
        <p:grpSpPr>
          <a:xfrm>
            <a:off x="449945" y="5866638"/>
            <a:ext cx="8244112" cy="595086"/>
            <a:chOff x="449945" y="5866638"/>
            <a:chExt cx="8244112" cy="595086"/>
          </a:xfrm>
        </p:grpSpPr>
        <p:sp>
          <p:nvSpPr>
            <p:cNvPr id="60" name="Rectangle 59"/>
            <p:cNvSpPr/>
            <p:nvPr/>
          </p:nvSpPr>
          <p:spPr>
            <a:xfrm>
              <a:off x="449945" y="5866638"/>
              <a:ext cx="3802743"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solidFill>
                    <a:schemeClr val="tx1"/>
                  </a:solidFill>
                  <a:latin typeface="Arial" pitchFamily="34" charset="0"/>
                  <a:cs typeface="Arial" pitchFamily="34" charset="0"/>
                </a:rPr>
                <a:t>Stability</a:t>
              </a:r>
            </a:p>
          </p:txBody>
        </p:sp>
        <p:sp>
          <p:nvSpPr>
            <p:cNvPr id="61" name="Rectangle 60"/>
            <p:cNvSpPr/>
            <p:nvPr/>
          </p:nvSpPr>
          <p:spPr>
            <a:xfrm>
              <a:off x="4891314" y="5866638"/>
              <a:ext cx="3802743"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itchFamily="34" charset="0"/>
                  <a:cs typeface="Arial" pitchFamily="34" charset="0"/>
                </a:rPr>
                <a:t>Drive to the future</a:t>
              </a:r>
            </a:p>
          </p:txBody>
        </p:sp>
        <p:grpSp>
          <p:nvGrpSpPr>
            <p:cNvPr id="46" name="Group 45"/>
            <p:cNvGrpSpPr/>
            <p:nvPr/>
          </p:nvGrpSpPr>
          <p:grpSpPr>
            <a:xfrm>
              <a:off x="4347367" y="6093544"/>
              <a:ext cx="449266" cy="141274"/>
              <a:chOff x="2556050" y="2485203"/>
              <a:chExt cx="449266" cy="141274"/>
            </a:xfrm>
          </p:grpSpPr>
          <p:cxnSp>
            <p:nvCxnSpPr>
              <p:cNvPr id="47" name="Straight Connector 46"/>
              <p:cNvCxnSpPr>
                <a:stCxn id="48" idx="6"/>
                <a:endCxn id="49" idx="2"/>
              </p:cNvCxnSpPr>
              <p:nvPr/>
            </p:nvCxnSpPr>
            <p:spPr>
              <a:xfrm flipH="1">
                <a:off x="2697323" y="2555840"/>
                <a:ext cx="166720" cy="0"/>
              </a:xfrm>
              <a:prstGeom prst="line">
                <a:avLst/>
              </a:prstGeom>
              <a:solidFill>
                <a:srgbClr val="A80000"/>
              </a:solidFill>
              <a:ln w="28575">
                <a:solidFill>
                  <a:srgbClr val="A8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flipH="1">
                <a:off x="2864043"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49" name="Oval 48"/>
              <p:cNvSpPr/>
              <p:nvPr/>
            </p:nvSpPr>
            <p:spPr>
              <a:xfrm flipH="1">
                <a:off x="2556050"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grpSp>
      <p:sp>
        <p:nvSpPr>
          <p:cNvPr id="12" name="Rectangle 11"/>
          <p:cNvSpPr/>
          <p:nvPr/>
        </p:nvSpPr>
        <p:spPr>
          <a:xfrm>
            <a:off x="130631" y="2817086"/>
            <a:ext cx="8882739" cy="457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Tree>
    <p:extLst>
      <p:ext uri="{BB962C8B-B14F-4D97-AF65-F5344CB8AC3E}">
        <p14:creationId xmlns:p14="http://schemas.microsoft.com/office/powerpoint/2010/main" val="145119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119" b="5809"/>
          <a:stretch/>
        </p:blipFill>
        <p:spPr bwMode="auto">
          <a:xfrm>
            <a:off x="53868" y="1400629"/>
            <a:ext cx="9111964" cy="5457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Rectangle 91"/>
          <p:cNvSpPr/>
          <p:nvPr/>
        </p:nvSpPr>
        <p:spPr>
          <a:xfrm>
            <a:off x="0" y="1400629"/>
            <a:ext cx="9165832" cy="545737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3" name="Title 2"/>
          <p:cNvSpPr>
            <a:spLocks noGrp="1"/>
          </p:cNvSpPr>
          <p:nvPr>
            <p:ph type="title"/>
          </p:nvPr>
        </p:nvSpPr>
        <p:spPr/>
        <p:txBody>
          <a:bodyPr/>
          <a:lstStyle/>
          <a:p>
            <a:r>
              <a:rPr lang="en-US" dirty="0" smtClean="0"/>
              <a:t>New U.S. Bicultural Values</a:t>
            </a:r>
            <a:endParaRPr lang="en-US" dirty="0"/>
          </a:p>
        </p:txBody>
      </p:sp>
      <p:sp>
        <p:nvSpPr>
          <p:cNvPr id="4" name="Rectangle 3"/>
          <p:cNvSpPr/>
          <p:nvPr/>
        </p:nvSpPr>
        <p:spPr>
          <a:xfrm>
            <a:off x="-1060165" y="1110349"/>
            <a:ext cx="3802743" cy="1814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a:solidFill>
                  <a:schemeClr val="tx1"/>
                </a:solidFill>
                <a:latin typeface="Arial" pitchFamily="34" charset="0"/>
                <a:cs typeface="Arial" pitchFamily="34" charset="0"/>
              </a:rPr>
              <a:t>Latin </a:t>
            </a:r>
            <a:endParaRPr lang="en-US" sz="2400" b="1" dirty="0" smtClean="0">
              <a:solidFill>
                <a:schemeClr val="tx1"/>
              </a:solidFill>
              <a:latin typeface="Arial" pitchFamily="34" charset="0"/>
              <a:cs typeface="Arial" pitchFamily="34" charset="0"/>
            </a:endParaRPr>
          </a:p>
          <a:p>
            <a:pPr algn="r"/>
            <a:r>
              <a:rPr lang="en-US" sz="2400" b="1" dirty="0" smtClean="0">
                <a:solidFill>
                  <a:srgbClr val="C00000"/>
                </a:solidFill>
                <a:latin typeface="Arial" pitchFamily="34" charset="0"/>
                <a:cs typeface="Arial" pitchFamily="34" charset="0"/>
              </a:rPr>
              <a:t>Inter</a:t>
            </a:r>
            <a:r>
              <a:rPr lang="en-US" sz="2400" b="1" dirty="0" smtClean="0">
                <a:solidFill>
                  <a:schemeClr val="tx1"/>
                </a:solidFill>
                <a:latin typeface="Arial" pitchFamily="34" charset="0"/>
                <a:cs typeface="Arial" pitchFamily="34" charset="0"/>
              </a:rPr>
              <a:t>dependence</a:t>
            </a:r>
            <a:endParaRPr lang="en-US" sz="2400" b="1" dirty="0">
              <a:solidFill>
                <a:schemeClr val="tx1"/>
              </a:solidFill>
              <a:latin typeface="Arial" pitchFamily="34" charset="0"/>
              <a:cs typeface="Arial" pitchFamily="34" charset="0"/>
            </a:endParaRPr>
          </a:p>
        </p:txBody>
      </p:sp>
      <p:sp>
        <p:nvSpPr>
          <p:cNvPr id="5" name="Rectangle 4"/>
          <p:cNvSpPr/>
          <p:nvPr/>
        </p:nvSpPr>
        <p:spPr>
          <a:xfrm>
            <a:off x="6538692" y="1110349"/>
            <a:ext cx="3802743" cy="1814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Arial" pitchFamily="34" charset="0"/>
                <a:cs typeface="Arial" pitchFamily="34" charset="0"/>
              </a:rPr>
              <a:t>American </a:t>
            </a:r>
            <a:endParaRPr lang="en-US" sz="2400" b="1" dirty="0" smtClean="0">
              <a:solidFill>
                <a:schemeClr val="tx1"/>
              </a:solidFill>
              <a:latin typeface="Arial" pitchFamily="34" charset="0"/>
              <a:cs typeface="Arial" pitchFamily="34" charset="0"/>
            </a:endParaRPr>
          </a:p>
          <a:p>
            <a:r>
              <a:rPr lang="en-US" sz="2400" b="1" dirty="0" smtClean="0">
                <a:solidFill>
                  <a:srgbClr val="A80000"/>
                </a:solidFill>
                <a:latin typeface="Arial" pitchFamily="34" charset="0"/>
                <a:cs typeface="Arial" pitchFamily="34" charset="0"/>
              </a:rPr>
              <a:t>In</a:t>
            </a:r>
            <a:r>
              <a:rPr lang="en-US" sz="2400" b="1" dirty="0" smtClean="0">
                <a:solidFill>
                  <a:schemeClr val="tx1"/>
                </a:solidFill>
                <a:latin typeface="Arial" pitchFamily="34" charset="0"/>
                <a:cs typeface="Arial" pitchFamily="34" charset="0"/>
              </a:rPr>
              <a:t>dependence</a:t>
            </a:r>
            <a:endParaRPr lang="en-US" sz="2400" b="1" dirty="0">
              <a:solidFill>
                <a:schemeClr val="tx1"/>
              </a:solidFill>
              <a:latin typeface="Arial" pitchFamily="34" charset="0"/>
              <a:cs typeface="Arial" pitchFamily="34" charset="0"/>
            </a:endParaRPr>
          </a:p>
        </p:txBody>
      </p:sp>
      <p:grpSp>
        <p:nvGrpSpPr>
          <p:cNvPr id="12" name="Group 11"/>
          <p:cNvGrpSpPr/>
          <p:nvPr/>
        </p:nvGrpSpPr>
        <p:grpSpPr>
          <a:xfrm>
            <a:off x="2742577" y="2002977"/>
            <a:ext cx="705447" cy="141274"/>
            <a:chOff x="2375042" y="2485203"/>
            <a:chExt cx="705447" cy="141274"/>
          </a:xfrm>
        </p:grpSpPr>
        <p:cxnSp>
          <p:nvCxnSpPr>
            <p:cNvPr id="13" name="Straight Connector 12"/>
            <p:cNvCxnSpPr>
              <a:stCxn id="14" idx="6"/>
              <a:endCxn id="15" idx="2"/>
            </p:cNvCxnSpPr>
            <p:nvPr/>
          </p:nvCxnSpPr>
          <p:spPr>
            <a:xfrm flipH="1">
              <a:off x="2516315" y="2555840"/>
              <a:ext cx="422901" cy="0"/>
            </a:xfrm>
            <a:prstGeom prst="line">
              <a:avLst/>
            </a:prstGeom>
            <a:solidFill>
              <a:srgbClr val="A80000"/>
            </a:solidFill>
            <a:ln w="28575">
              <a:solidFill>
                <a:srgbClr val="A8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flipH="1">
              <a:off x="2939216"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15" name="Oval 14"/>
            <p:cNvSpPr/>
            <p:nvPr/>
          </p:nvSpPr>
          <p:spPr>
            <a:xfrm flipH="1">
              <a:off x="2375042"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sp>
        <p:nvSpPr>
          <p:cNvPr id="48" name="Rectangle 47"/>
          <p:cNvSpPr/>
          <p:nvPr/>
        </p:nvSpPr>
        <p:spPr>
          <a:xfrm>
            <a:off x="2670629" y="1110349"/>
            <a:ext cx="3802743" cy="1814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Arial" pitchFamily="34" charset="0"/>
                <a:cs typeface="Arial" pitchFamily="34" charset="0"/>
              </a:rPr>
              <a:t>American</a:t>
            </a:r>
          </a:p>
          <a:p>
            <a:pPr algn="ctr"/>
            <a:r>
              <a:rPr lang="en-US" sz="3200" b="1" dirty="0" smtClean="0">
                <a:solidFill>
                  <a:schemeClr val="tx1"/>
                </a:solidFill>
                <a:latin typeface="Arial" pitchFamily="34" charset="0"/>
                <a:cs typeface="Arial" pitchFamily="34" charset="0"/>
              </a:rPr>
              <a:t>Bicultural</a:t>
            </a:r>
          </a:p>
        </p:txBody>
      </p:sp>
      <p:grpSp>
        <p:nvGrpSpPr>
          <p:cNvPr id="49" name="Group 48"/>
          <p:cNvGrpSpPr/>
          <p:nvPr/>
        </p:nvGrpSpPr>
        <p:grpSpPr>
          <a:xfrm>
            <a:off x="5732517" y="2002977"/>
            <a:ext cx="705447" cy="141274"/>
            <a:chOff x="2375042" y="2485203"/>
            <a:chExt cx="705447" cy="141274"/>
          </a:xfrm>
        </p:grpSpPr>
        <p:cxnSp>
          <p:nvCxnSpPr>
            <p:cNvPr id="50" name="Straight Connector 49"/>
            <p:cNvCxnSpPr>
              <a:stCxn id="51" idx="6"/>
              <a:endCxn id="52" idx="2"/>
            </p:cNvCxnSpPr>
            <p:nvPr/>
          </p:nvCxnSpPr>
          <p:spPr>
            <a:xfrm flipH="1">
              <a:off x="2516315" y="2555840"/>
              <a:ext cx="422901" cy="0"/>
            </a:xfrm>
            <a:prstGeom prst="line">
              <a:avLst/>
            </a:prstGeom>
            <a:solidFill>
              <a:srgbClr val="A80000"/>
            </a:solidFill>
            <a:ln w="28575">
              <a:solidFill>
                <a:srgbClr val="A8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flipH="1">
              <a:off x="2939216"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52" name="Oval 51"/>
            <p:cNvSpPr/>
            <p:nvPr/>
          </p:nvSpPr>
          <p:spPr>
            <a:xfrm flipH="1">
              <a:off x="2375042"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grpSp>
        <p:nvGrpSpPr>
          <p:cNvPr id="85" name="Group 84"/>
          <p:cNvGrpSpPr/>
          <p:nvPr/>
        </p:nvGrpSpPr>
        <p:grpSpPr>
          <a:xfrm>
            <a:off x="-333822" y="4692738"/>
            <a:ext cx="9477822" cy="595086"/>
            <a:chOff x="-333822" y="4692738"/>
            <a:chExt cx="9477822" cy="595086"/>
          </a:xfrm>
        </p:grpSpPr>
        <p:sp>
          <p:nvSpPr>
            <p:cNvPr id="6" name="Rectangle 5"/>
            <p:cNvSpPr/>
            <p:nvPr/>
          </p:nvSpPr>
          <p:spPr>
            <a:xfrm>
              <a:off x="-333822" y="4692738"/>
              <a:ext cx="2307148"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chemeClr val="tx1"/>
                  </a:solidFill>
                  <a:latin typeface="Arial" pitchFamily="34" charset="0"/>
                  <a:cs typeface="Arial" pitchFamily="34" charset="0"/>
                </a:rPr>
                <a:t>Respect authority</a:t>
              </a:r>
            </a:p>
          </p:txBody>
        </p:sp>
        <p:sp>
          <p:nvSpPr>
            <p:cNvPr id="7" name="Rectangle 6"/>
            <p:cNvSpPr/>
            <p:nvPr/>
          </p:nvSpPr>
          <p:spPr>
            <a:xfrm>
              <a:off x="2846830" y="4692738"/>
              <a:ext cx="3526040"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itchFamily="34" charset="0"/>
                  <a:cs typeface="Arial" pitchFamily="34" charset="0"/>
                </a:rPr>
                <a:t>Questioning authority not viewed as disrespectful</a:t>
              </a:r>
              <a:endParaRPr lang="en-US" b="1" dirty="0" smtClean="0">
                <a:solidFill>
                  <a:schemeClr val="tx1"/>
                </a:solidFill>
                <a:latin typeface="Arial" pitchFamily="34" charset="0"/>
                <a:cs typeface="Arial" pitchFamily="34" charset="0"/>
              </a:endParaRPr>
            </a:p>
          </p:txBody>
        </p:sp>
        <p:grpSp>
          <p:nvGrpSpPr>
            <p:cNvPr id="34" name="Group 33"/>
            <p:cNvGrpSpPr/>
            <p:nvPr/>
          </p:nvGrpSpPr>
          <p:grpSpPr>
            <a:xfrm>
              <a:off x="1999164" y="4922808"/>
              <a:ext cx="449266" cy="141274"/>
              <a:chOff x="2556050" y="2485203"/>
              <a:chExt cx="449266" cy="141274"/>
            </a:xfrm>
          </p:grpSpPr>
          <p:cxnSp>
            <p:nvCxnSpPr>
              <p:cNvPr id="35" name="Straight Connector 34"/>
              <p:cNvCxnSpPr>
                <a:stCxn id="36" idx="6"/>
                <a:endCxn id="37" idx="2"/>
              </p:cNvCxnSpPr>
              <p:nvPr/>
            </p:nvCxnSpPr>
            <p:spPr>
              <a:xfrm flipH="1">
                <a:off x="2697323" y="2555840"/>
                <a:ext cx="166720" cy="0"/>
              </a:xfrm>
              <a:prstGeom prst="line">
                <a:avLst/>
              </a:prstGeom>
              <a:solidFill>
                <a:srgbClr val="A80000"/>
              </a:solidFill>
              <a:ln w="28575">
                <a:solidFill>
                  <a:srgbClr val="A8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flipH="1">
                <a:off x="2864043"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37" name="Oval 36"/>
              <p:cNvSpPr/>
              <p:nvPr/>
            </p:nvSpPr>
            <p:spPr>
              <a:xfrm flipH="1">
                <a:off x="2556050"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grpSp>
          <p:nvGrpSpPr>
            <p:cNvPr id="65" name="Group 64"/>
            <p:cNvGrpSpPr/>
            <p:nvPr/>
          </p:nvGrpSpPr>
          <p:grpSpPr>
            <a:xfrm>
              <a:off x="6713187" y="4922808"/>
              <a:ext cx="449266" cy="141274"/>
              <a:chOff x="2556050" y="2485203"/>
              <a:chExt cx="449266" cy="141274"/>
            </a:xfrm>
          </p:grpSpPr>
          <p:cxnSp>
            <p:nvCxnSpPr>
              <p:cNvPr id="66" name="Straight Connector 65"/>
              <p:cNvCxnSpPr>
                <a:stCxn id="67" idx="6"/>
                <a:endCxn id="68" idx="2"/>
              </p:cNvCxnSpPr>
              <p:nvPr/>
            </p:nvCxnSpPr>
            <p:spPr>
              <a:xfrm flipH="1">
                <a:off x="2697323" y="2555840"/>
                <a:ext cx="166720" cy="0"/>
              </a:xfrm>
              <a:prstGeom prst="line">
                <a:avLst/>
              </a:prstGeom>
              <a:solidFill>
                <a:srgbClr val="A80000"/>
              </a:solidFill>
              <a:ln w="28575">
                <a:solidFill>
                  <a:srgbClr val="A8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flipH="1">
                <a:off x="2864043"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68" name="Oval 67"/>
              <p:cNvSpPr/>
              <p:nvPr/>
            </p:nvSpPr>
            <p:spPr>
              <a:xfrm flipH="1">
                <a:off x="2556050"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sp>
          <p:nvSpPr>
            <p:cNvPr id="77" name="Rectangle 76"/>
            <p:cNvSpPr/>
            <p:nvPr/>
          </p:nvSpPr>
          <p:spPr>
            <a:xfrm>
              <a:off x="7247846" y="4692738"/>
              <a:ext cx="1896154"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latin typeface="Arial" pitchFamily="34" charset="0"/>
                  <a:cs typeface="Arial" pitchFamily="34" charset="0"/>
                </a:rPr>
                <a:t>Challenge authority</a:t>
              </a:r>
            </a:p>
          </p:txBody>
        </p:sp>
      </p:grpSp>
      <p:grpSp>
        <p:nvGrpSpPr>
          <p:cNvPr id="46" name="Group 45"/>
          <p:cNvGrpSpPr/>
          <p:nvPr/>
        </p:nvGrpSpPr>
        <p:grpSpPr>
          <a:xfrm>
            <a:off x="-333822" y="3315640"/>
            <a:ext cx="9477822" cy="595086"/>
            <a:chOff x="-333822" y="3315640"/>
            <a:chExt cx="9477822" cy="595086"/>
          </a:xfrm>
        </p:grpSpPr>
        <p:sp>
          <p:nvSpPr>
            <p:cNvPr id="8" name="Rectangle 7"/>
            <p:cNvSpPr/>
            <p:nvPr/>
          </p:nvSpPr>
          <p:spPr>
            <a:xfrm>
              <a:off x="-333822" y="3315640"/>
              <a:ext cx="2307148"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chemeClr val="tx1"/>
                  </a:solidFill>
                  <a:latin typeface="Arial" pitchFamily="34" charset="0"/>
                  <a:cs typeface="Arial" pitchFamily="34" charset="0"/>
                </a:rPr>
                <a:t>Family helps family</a:t>
              </a:r>
            </a:p>
          </p:txBody>
        </p:sp>
        <p:sp>
          <p:nvSpPr>
            <p:cNvPr id="9" name="Rectangle 8"/>
            <p:cNvSpPr/>
            <p:nvPr/>
          </p:nvSpPr>
          <p:spPr>
            <a:xfrm>
              <a:off x="2681008" y="3315640"/>
              <a:ext cx="3857684"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itchFamily="34" charset="0"/>
                  <a:cs typeface="Arial" pitchFamily="34" charset="0"/>
                </a:rPr>
                <a:t>Succeeds to help family</a:t>
              </a:r>
              <a:endParaRPr lang="en-US" b="1" dirty="0" smtClean="0">
                <a:solidFill>
                  <a:schemeClr val="tx1"/>
                </a:solidFill>
                <a:latin typeface="Arial" pitchFamily="34" charset="0"/>
                <a:cs typeface="Arial" pitchFamily="34" charset="0"/>
              </a:endParaRPr>
            </a:p>
          </p:txBody>
        </p:sp>
        <p:grpSp>
          <p:nvGrpSpPr>
            <p:cNvPr id="26" name="Group 25"/>
            <p:cNvGrpSpPr/>
            <p:nvPr/>
          </p:nvGrpSpPr>
          <p:grpSpPr>
            <a:xfrm>
              <a:off x="1999164" y="3548878"/>
              <a:ext cx="449266" cy="141274"/>
              <a:chOff x="2556050" y="2485203"/>
              <a:chExt cx="449266" cy="141274"/>
            </a:xfrm>
          </p:grpSpPr>
          <p:cxnSp>
            <p:nvCxnSpPr>
              <p:cNvPr id="27" name="Straight Connector 26"/>
              <p:cNvCxnSpPr>
                <a:stCxn id="28" idx="6"/>
                <a:endCxn id="29" idx="2"/>
              </p:cNvCxnSpPr>
              <p:nvPr/>
            </p:nvCxnSpPr>
            <p:spPr>
              <a:xfrm flipH="1">
                <a:off x="2697323" y="2555840"/>
                <a:ext cx="166720" cy="0"/>
              </a:xfrm>
              <a:prstGeom prst="line">
                <a:avLst/>
              </a:prstGeom>
              <a:solidFill>
                <a:srgbClr val="A80000"/>
              </a:solidFill>
              <a:ln w="28575">
                <a:solidFill>
                  <a:srgbClr val="A8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flipH="1">
                <a:off x="2864043"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29" name="Oval 28"/>
              <p:cNvSpPr/>
              <p:nvPr/>
            </p:nvSpPr>
            <p:spPr>
              <a:xfrm flipH="1">
                <a:off x="2556050"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grpSp>
          <p:nvGrpSpPr>
            <p:cNvPr id="57" name="Group 56"/>
            <p:cNvGrpSpPr/>
            <p:nvPr/>
          </p:nvGrpSpPr>
          <p:grpSpPr>
            <a:xfrm>
              <a:off x="6713187" y="3548878"/>
              <a:ext cx="449266" cy="141274"/>
              <a:chOff x="2556050" y="2485203"/>
              <a:chExt cx="449266" cy="141274"/>
            </a:xfrm>
          </p:grpSpPr>
          <p:cxnSp>
            <p:nvCxnSpPr>
              <p:cNvPr id="58" name="Straight Connector 57"/>
              <p:cNvCxnSpPr>
                <a:stCxn id="59" idx="6"/>
                <a:endCxn id="60" idx="2"/>
              </p:cNvCxnSpPr>
              <p:nvPr/>
            </p:nvCxnSpPr>
            <p:spPr>
              <a:xfrm flipH="1">
                <a:off x="2697323" y="2555840"/>
                <a:ext cx="166720" cy="0"/>
              </a:xfrm>
              <a:prstGeom prst="line">
                <a:avLst/>
              </a:prstGeom>
              <a:solidFill>
                <a:srgbClr val="A80000"/>
              </a:solidFill>
              <a:ln w="28575">
                <a:solidFill>
                  <a:srgbClr val="A8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flipH="1">
                <a:off x="2864043"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60" name="Oval 59"/>
              <p:cNvSpPr/>
              <p:nvPr/>
            </p:nvSpPr>
            <p:spPr>
              <a:xfrm flipH="1">
                <a:off x="2556050"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sp>
          <p:nvSpPr>
            <p:cNvPr id="78" name="Rectangle 77"/>
            <p:cNvSpPr/>
            <p:nvPr/>
          </p:nvSpPr>
          <p:spPr>
            <a:xfrm>
              <a:off x="7247846" y="3315640"/>
              <a:ext cx="1896154"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Arial" pitchFamily="34" charset="0"/>
                  <a:cs typeface="Arial" pitchFamily="34" charset="0"/>
                </a:rPr>
                <a:t>Succeeds, then helps family</a:t>
              </a:r>
              <a:endParaRPr lang="en-US" sz="1600" dirty="0" smtClean="0">
                <a:solidFill>
                  <a:schemeClr val="tx1"/>
                </a:solidFill>
                <a:latin typeface="Arial" pitchFamily="34" charset="0"/>
                <a:cs typeface="Arial" pitchFamily="34" charset="0"/>
              </a:endParaRPr>
            </a:p>
          </p:txBody>
        </p:sp>
      </p:grpSp>
      <p:grpSp>
        <p:nvGrpSpPr>
          <p:cNvPr id="87" name="Group 86"/>
          <p:cNvGrpSpPr/>
          <p:nvPr/>
        </p:nvGrpSpPr>
        <p:grpSpPr>
          <a:xfrm>
            <a:off x="-333822" y="6069834"/>
            <a:ext cx="9477822" cy="595086"/>
            <a:chOff x="-333822" y="6069834"/>
            <a:chExt cx="9477822" cy="595086"/>
          </a:xfrm>
        </p:grpSpPr>
        <p:sp>
          <p:nvSpPr>
            <p:cNvPr id="10" name="Rectangle 9"/>
            <p:cNvSpPr/>
            <p:nvPr/>
          </p:nvSpPr>
          <p:spPr>
            <a:xfrm>
              <a:off x="-333822" y="6069834"/>
              <a:ext cx="2307148"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chemeClr val="tx1"/>
                  </a:solidFill>
                  <a:latin typeface="Arial" pitchFamily="34" charset="0"/>
                  <a:cs typeface="Arial" pitchFamily="34" charset="0"/>
                </a:rPr>
                <a:t>Status quo</a:t>
              </a:r>
            </a:p>
          </p:txBody>
        </p:sp>
        <p:sp>
          <p:nvSpPr>
            <p:cNvPr id="11" name="Rectangle 10"/>
            <p:cNvSpPr/>
            <p:nvPr/>
          </p:nvSpPr>
          <p:spPr>
            <a:xfrm>
              <a:off x="2506513" y="6069834"/>
              <a:ext cx="4206674"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Growing awareness of individual and collective power </a:t>
              </a:r>
            </a:p>
          </p:txBody>
        </p:sp>
        <p:grpSp>
          <p:nvGrpSpPr>
            <p:cNvPr id="42" name="Group 41"/>
            <p:cNvGrpSpPr/>
            <p:nvPr/>
          </p:nvGrpSpPr>
          <p:grpSpPr>
            <a:xfrm>
              <a:off x="1999164" y="6296740"/>
              <a:ext cx="449266" cy="141274"/>
              <a:chOff x="2556050" y="2485203"/>
              <a:chExt cx="449266" cy="141274"/>
            </a:xfrm>
          </p:grpSpPr>
          <p:cxnSp>
            <p:nvCxnSpPr>
              <p:cNvPr id="43" name="Straight Connector 42"/>
              <p:cNvCxnSpPr>
                <a:stCxn id="44" idx="6"/>
                <a:endCxn id="45" idx="2"/>
              </p:cNvCxnSpPr>
              <p:nvPr/>
            </p:nvCxnSpPr>
            <p:spPr>
              <a:xfrm flipH="1">
                <a:off x="2697323" y="2555840"/>
                <a:ext cx="166720" cy="0"/>
              </a:xfrm>
              <a:prstGeom prst="line">
                <a:avLst/>
              </a:prstGeom>
              <a:solidFill>
                <a:srgbClr val="A80000"/>
              </a:solidFill>
              <a:ln w="28575">
                <a:solidFill>
                  <a:srgbClr val="A8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flipH="1">
                <a:off x="2864043"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45" name="Oval 44"/>
              <p:cNvSpPr/>
              <p:nvPr/>
            </p:nvSpPr>
            <p:spPr>
              <a:xfrm flipH="1">
                <a:off x="2556050"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grpSp>
          <p:nvGrpSpPr>
            <p:cNvPr id="73" name="Group 72"/>
            <p:cNvGrpSpPr/>
            <p:nvPr/>
          </p:nvGrpSpPr>
          <p:grpSpPr>
            <a:xfrm>
              <a:off x="6713187" y="6296740"/>
              <a:ext cx="449266" cy="141274"/>
              <a:chOff x="2556050" y="2485203"/>
              <a:chExt cx="449266" cy="141274"/>
            </a:xfrm>
          </p:grpSpPr>
          <p:cxnSp>
            <p:nvCxnSpPr>
              <p:cNvPr id="74" name="Straight Connector 73"/>
              <p:cNvCxnSpPr>
                <a:stCxn id="75" idx="6"/>
                <a:endCxn id="76" idx="2"/>
              </p:cNvCxnSpPr>
              <p:nvPr/>
            </p:nvCxnSpPr>
            <p:spPr>
              <a:xfrm flipH="1">
                <a:off x="2697323" y="2555840"/>
                <a:ext cx="166720" cy="0"/>
              </a:xfrm>
              <a:prstGeom prst="line">
                <a:avLst/>
              </a:prstGeom>
              <a:solidFill>
                <a:srgbClr val="A80000"/>
              </a:solidFill>
              <a:ln w="28575">
                <a:solidFill>
                  <a:srgbClr val="A8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Oval 74"/>
              <p:cNvSpPr/>
              <p:nvPr/>
            </p:nvSpPr>
            <p:spPr>
              <a:xfrm flipH="1">
                <a:off x="2864043"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76" name="Oval 75"/>
              <p:cNvSpPr/>
              <p:nvPr/>
            </p:nvSpPr>
            <p:spPr>
              <a:xfrm flipH="1">
                <a:off x="2556050"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sp>
          <p:nvSpPr>
            <p:cNvPr id="79" name="Rectangle 78"/>
            <p:cNvSpPr/>
            <p:nvPr/>
          </p:nvSpPr>
          <p:spPr>
            <a:xfrm>
              <a:off x="7247846" y="6069834"/>
              <a:ext cx="1896154"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latin typeface="Arial" pitchFamily="34" charset="0"/>
                  <a:cs typeface="Arial" pitchFamily="34" charset="0"/>
                </a:rPr>
                <a:t>Drive to the future</a:t>
              </a:r>
            </a:p>
          </p:txBody>
        </p:sp>
      </p:grpSp>
      <p:grpSp>
        <p:nvGrpSpPr>
          <p:cNvPr id="2" name="Group 1"/>
          <p:cNvGrpSpPr/>
          <p:nvPr/>
        </p:nvGrpSpPr>
        <p:grpSpPr>
          <a:xfrm>
            <a:off x="-333822" y="2512292"/>
            <a:ext cx="9477822" cy="709885"/>
            <a:chOff x="-333822" y="2512292"/>
            <a:chExt cx="9477822" cy="709885"/>
          </a:xfrm>
        </p:grpSpPr>
        <p:sp>
          <p:nvSpPr>
            <p:cNvPr id="47" name="Rectangle 46"/>
            <p:cNvSpPr/>
            <p:nvPr/>
          </p:nvSpPr>
          <p:spPr>
            <a:xfrm>
              <a:off x="130631" y="2512292"/>
              <a:ext cx="8882739" cy="4571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16" name="Rectangle 15"/>
            <p:cNvSpPr/>
            <p:nvPr/>
          </p:nvSpPr>
          <p:spPr>
            <a:xfrm>
              <a:off x="-333822" y="2627091"/>
              <a:ext cx="2307148"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chemeClr val="tx1"/>
                  </a:solidFill>
                  <a:latin typeface="Arial" pitchFamily="34" charset="0"/>
                  <a:cs typeface="Arial" pitchFamily="34" charset="0"/>
                </a:rPr>
                <a:t>Family #1</a:t>
              </a:r>
            </a:p>
          </p:txBody>
        </p:sp>
        <p:sp>
          <p:nvSpPr>
            <p:cNvPr id="17" name="Rectangle 16"/>
            <p:cNvSpPr/>
            <p:nvPr/>
          </p:nvSpPr>
          <p:spPr>
            <a:xfrm>
              <a:off x="2681008" y="2627091"/>
              <a:ext cx="3857684"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Personal </a:t>
              </a:r>
              <a:r>
                <a:rPr lang="en-US" b="1" dirty="0">
                  <a:solidFill>
                    <a:schemeClr val="tx1"/>
                  </a:solidFill>
                  <a:latin typeface="Arial" pitchFamily="34" charset="0"/>
                  <a:cs typeface="Arial" pitchFamily="34" charset="0"/>
                </a:rPr>
                <a:t>success motivated by benefit to family</a:t>
              </a:r>
              <a:endParaRPr lang="en-US" b="1" dirty="0" smtClean="0">
                <a:solidFill>
                  <a:schemeClr val="tx1"/>
                </a:solidFill>
                <a:latin typeface="Arial" pitchFamily="34" charset="0"/>
                <a:cs typeface="Arial" pitchFamily="34" charset="0"/>
              </a:endParaRPr>
            </a:p>
          </p:txBody>
        </p:sp>
        <p:grpSp>
          <p:nvGrpSpPr>
            <p:cNvPr id="22" name="Group 21"/>
            <p:cNvGrpSpPr/>
            <p:nvPr/>
          </p:nvGrpSpPr>
          <p:grpSpPr>
            <a:xfrm>
              <a:off x="1999164" y="2861913"/>
              <a:ext cx="449266" cy="141274"/>
              <a:chOff x="2556050" y="2485203"/>
              <a:chExt cx="449266" cy="141274"/>
            </a:xfrm>
          </p:grpSpPr>
          <p:cxnSp>
            <p:nvCxnSpPr>
              <p:cNvPr id="23" name="Straight Connector 22"/>
              <p:cNvCxnSpPr>
                <a:stCxn id="24" idx="6"/>
                <a:endCxn id="25" idx="2"/>
              </p:cNvCxnSpPr>
              <p:nvPr/>
            </p:nvCxnSpPr>
            <p:spPr>
              <a:xfrm flipH="1">
                <a:off x="2697323" y="2555840"/>
                <a:ext cx="166720" cy="0"/>
              </a:xfrm>
              <a:prstGeom prst="line">
                <a:avLst/>
              </a:prstGeom>
              <a:solidFill>
                <a:srgbClr val="A80000"/>
              </a:solidFill>
              <a:ln w="28575">
                <a:solidFill>
                  <a:srgbClr val="A8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flipH="1">
                <a:off x="2864043"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25" name="Oval 24"/>
              <p:cNvSpPr/>
              <p:nvPr/>
            </p:nvSpPr>
            <p:spPr>
              <a:xfrm flipH="1">
                <a:off x="2556050"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grpSp>
          <p:nvGrpSpPr>
            <p:cNvPr id="53" name="Group 52"/>
            <p:cNvGrpSpPr/>
            <p:nvPr/>
          </p:nvGrpSpPr>
          <p:grpSpPr>
            <a:xfrm>
              <a:off x="6713187" y="2861913"/>
              <a:ext cx="449266" cy="141274"/>
              <a:chOff x="2556050" y="2485203"/>
              <a:chExt cx="449266" cy="141274"/>
            </a:xfrm>
          </p:grpSpPr>
          <p:cxnSp>
            <p:nvCxnSpPr>
              <p:cNvPr id="54" name="Straight Connector 53"/>
              <p:cNvCxnSpPr>
                <a:stCxn id="55" idx="6"/>
                <a:endCxn id="56" idx="2"/>
              </p:cNvCxnSpPr>
              <p:nvPr/>
            </p:nvCxnSpPr>
            <p:spPr>
              <a:xfrm flipH="1">
                <a:off x="2697323" y="2555840"/>
                <a:ext cx="166720" cy="0"/>
              </a:xfrm>
              <a:prstGeom prst="line">
                <a:avLst/>
              </a:prstGeom>
              <a:solidFill>
                <a:srgbClr val="A80000"/>
              </a:solidFill>
              <a:ln w="28575">
                <a:solidFill>
                  <a:srgbClr val="A8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flipH="1">
                <a:off x="2864043"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56" name="Oval 55"/>
              <p:cNvSpPr/>
              <p:nvPr/>
            </p:nvSpPr>
            <p:spPr>
              <a:xfrm flipH="1">
                <a:off x="2556050"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sp>
          <p:nvSpPr>
            <p:cNvPr id="80" name="Rectangle 79"/>
            <p:cNvSpPr/>
            <p:nvPr/>
          </p:nvSpPr>
          <p:spPr>
            <a:xfrm>
              <a:off x="7247846" y="2627091"/>
              <a:ext cx="1896154"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latin typeface="Arial" pitchFamily="34" charset="0"/>
                  <a:cs typeface="Arial" pitchFamily="34" charset="0"/>
                </a:rPr>
                <a:t>Self-sufficiency</a:t>
              </a:r>
            </a:p>
          </p:txBody>
        </p:sp>
      </p:grpSp>
      <p:grpSp>
        <p:nvGrpSpPr>
          <p:cNvPr id="84" name="Group 83"/>
          <p:cNvGrpSpPr/>
          <p:nvPr/>
        </p:nvGrpSpPr>
        <p:grpSpPr>
          <a:xfrm>
            <a:off x="-333822" y="4004189"/>
            <a:ext cx="9477822" cy="595086"/>
            <a:chOff x="-333822" y="4004189"/>
            <a:chExt cx="9477822" cy="595086"/>
          </a:xfrm>
        </p:grpSpPr>
        <p:sp>
          <p:nvSpPr>
            <p:cNvPr id="18" name="Rectangle 17"/>
            <p:cNvSpPr/>
            <p:nvPr/>
          </p:nvSpPr>
          <p:spPr>
            <a:xfrm>
              <a:off x="-333822" y="4004189"/>
              <a:ext cx="2307148"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chemeClr val="tx1"/>
                  </a:solidFill>
                  <a:latin typeface="Arial" pitchFamily="34" charset="0"/>
                  <a:cs typeface="Arial" pitchFamily="34" charset="0"/>
                </a:rPr>
                <a:t>High contact</a:t>
              </a:r>
            </a:p>
          </p:txBody>
        </p:sp>
        <p:sp>
          <p:nvSpPr>
            <p:cNvPr id="19" name="Rectangle 18"/>
            <p:cNvSpPr/>
            <p:nvPr/>
          </p:nvSpPr>
          <p:spPr>
            <a:xfrm>
              <a:off x="2681008" y="4004189"/>
              <a:ext cx="3857684"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itchFamily="34" charset="0"/>
                  <a:cs typeface="Arial" pitchFamily="34" charset="0"/>
                </a:rPr>
                <a:t>Different types of relationships with different people</a:t>
              </a:r>
              <a:endParaRPr lang="en-US" b="1" dirty="0" smtClean="0">
                <a:solidFill>
                  <a:schemeClr val="tx1"/>
                </a:solidFill>
                <a:latin typeface="Arial" pitchFamily="34" charset="0"/>
                <a:cs typeface="Arial" pitchFamily="34" charset="0"/>
              </a:endParaRPr>
            </a:p>
          </p:txBody>
        </p:sp>
        <p:grpSp>
          <p:nvGrpSpPr>
            <p:cNvPr id="30" name="Group 29"/>
            <p:cNvGrpSpPr/>
            <p:nvPr/>
          </p:nvGrpSpPr>
          <p:grpSpPr>
            <a:xfrm>
              <a:off x="1999164" y="4235843"/>
              <a:ext cx="449266" cy="141274"/>
              <a:chOff x="2556050" y="2485203"/>
              <a:chExt cx="449266" cy="141274"/>
            </a:xfrm>
          </p:grpSpPr>
          <p:cxnSp>
            <p:nvCxnSpPr>
              <p:cNvPr id="31" name="Straight Connector 30"/>
              <p:cNvCxnSpPr>
                <a:stCxn id="32" idx="6"/>
                <a:endCxn id="33" idx="2"/>
              </p:cNvCxnSpPr>
              <p:nvPr/>
            </p:nvCxnSpPr>
            <p:spPr>
              <a:xfrm flipH="1">
                <a:off x="2697323" y="2555840"/>
                <a:ext cx="166720" cy="0"/>
              </a:xfrm>
              <a:prstGeom prst="line">
                <a:avLst/>
              </a:prstGeom>
              <a:solidFill>
                <a:srgbClr val="A80000"/>
              </a:solidFill>
              <a:ln w="28575">
                <a:solidFill>
                  <a:srgbClr val="A8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flipH="1">
                <a:off x="2864043"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33" name="Oval 32"/>
              <p:cNvSpPr/>
              <p:nvPr/>
            </p:nvSpPr>
            <p:spPr>
              <a:xfrm flipH="1">
                <a:off x="2556050"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grpSp>
          <p:nvGrpSpPr>
            <p:cNvPr id="61" name="Group 60"/>
            <p:cNvGrpSpPr/>
            <p:nvPr/>
          </p:nvGrpSpPr>
          <p:grpSpPr>
            <a:xfrm>
              <a:off x="6713187" y="4235843"/>
              <a:ext cx="449266" cy="141274"/>
              <a:chOff x="2556050" y="2485203"/>
              <a:chExt cx="449266" cy="141274"/>
            </a:xfrm>
          </p:grpSpPr>
          <p:cxnSp>
            <p:nvCxnSpPr>
              <p:cNvPr id="62" name="Straight Connector 61"/>
              <p:cNvCxnSpPr>
                <a:stCxn id="63" idx="6"/>
                <a:endCxn id="64" idx="2"/>
              </p:cNvCxnSpPr>
              <p:nvPr/>
            </p:nvCxnSpPr>
            <p:spPr>
              <a:xfrm flipH="1">
                <a:off x="2697323" y="2555840"/>
                <a:ext cx="166720" cy="0"/>
              </a:xfrm>
              <a:prstGeom prst="line">
                <a:avLst/>
              </a:prstGeom>
              <a:solidFill>
                <a:srgbClr val="A80000"/>
              </a:solidFill>
              <a:ln w="28575">
                <a:solidFill>
                  <a:srgbClr val="A8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flipH="1">
                <a:off x="2864043"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64" name="Oval 63"/>
              <p:cNvSpPr/>
              <p:nvPr/>
            </p:nvSpPr>
            <p:spPr>
              <a:xfrm flipH="1">
                <a:off x="2556050"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sp>
          <p:nvSpPr>
            <p:cNvPr id="81" name="Rectangle 80"/>
            <p:cNvSpPr/>
            <p:nvPr/>
          </p:nvSpPr>
          <p:spPr>
            <a:xfrm>
              <a:off x="7247846" y="4004189"/>
              <a:ext cx="1896154"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latin typeface="Arial" pitchFamily="34" charset="0"/>
                  <a:cs typeface="Arial" pitchFamily="34" charset="0"/>
                </a:rPr>
                <a:t>Low contact</a:t>
              </a:r>
            </a:p>
          </p:txBody>
        </p:sp>
      </p:grpSp>
      <p:grpSp>
        <p:nvGrpSpPr>
          <p:cNvPr id="86" name="Group 85"/>
          <p:cNvGrpSpPr/>
          <p:nvPr/>
        </p:nvGrpSpPr>
        <p:grpSpPr>
          <a:xfrm>
            <a:off x="-333822" y="5381287"/>
            <a:ext cx="9477822" cy="595086"/>
            <a:chOff x="-333822" y="5381287"/>
            <a:chExt cx="9477822" cy="595086"/>
          </a:xfrm>
        </p:grpSpPr>
        <p:sp>
          <p:nvSpPr>
            <p:cNvPr id="20" name="Rectangle 19"/>
            <p:cNvSpPr/>
            <p:nvPr/>
          </p:nvSpPr>
          <p:spPr>
            <a:xfrm>
              <a:off x="-333822" y="5381287"/>
              <a:ext cx="2307148"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solidFill>
                    <a:schemeClr val="tx1"/>
                  </a:solidFill>
                  <a:latin typeface="Arial" pitchFamily="34" charset="0"/>
                  <a:cs typeface="Arial" pitchFamily="34" charset="0"/>
                </a:rPr>
                <a:t>Acceptance of how things are</a:t>
              </a:r>
            </a:p>
          </p:txBody>
        </p:sp>
        <p:sp>
          <p:nvSpPr>
            <p:cNvPr id="21" name="Rectangle 20"/>
            <p:cNvSpPr/>
            <p:nvPr/>
          </p:nvSpPr>
          <p:spPr>
            <a:xfrm>
              <a:off x="2681008" y="5381287"/>
              <a:ext cx="3857684"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Optimism about economic advancement</a:t>
              </a:r>
            </a:p>
          </p:txBody>
        </p:sp>
        <p:grpSp>
          <p:nvGrpSpPr>
            <p:cNvPr id="38" name="Group 37"/>
            <p:cNvGrpSpPr/>
            <p:nvPr/>
          </p:nvGrpSpPr>
          <p:grpSpPr>
            <a:xfrm>
              <a:off x="1999164" y="5609773"/>
              <a:ext cx="449266" cy="141274"/>
              <a:chOff x="2556050" y="2485203"/>
              <a:chExt cx="449266" cy="141274"/>
            </a:xfrm>
          </p:grpSpPr>
          <p:cxnSp>
            <p:nvCxnSpPr>
              <p:cNvPr id="39" name="Straight Connector 38"/>
              <p:cNvCxnSpPr>
                <a:stCxn id="40" idx="6"/>
                <a:endCxn id="41" idx="2"/>
              </p:cNvCxnSpPr>
              <p:nvPr/>
            </p:nvCxnSpPr>
            <p:spPr>
              <a:xfrm flipH="1">
                <a:off x="2697323" y="2555840"/>
                <a:ext cx="166720" cy="0"/>
              </a:xfrm>
              <a:prstGeom prst="line">
                <a:avLst/>
              </a:prstGeom>
              <a:solidFill>
                <a:srgbClr val="A80000"/>
              </a:solidFill>
              <a:ln w="28575">
                <a:solidFill>
                  <a:srgbClr val="A8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flipH="1">
                <a:off x="2864043"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41" name="Oval 40"/>
              <p:cNvSpPr/>
              <p:nvPr/>
            </p:nvSpPr>
            <p:spPr>
              <a:xfrm flipH="1">
                <a:off x="2556050"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grpSp>
          <p:nvGrpSpPr>
            <p:cNvPr id="69" name="Group 68"/>
            <p:cNvGrpSpPr/>
            <p:nvPr/>
          </p:nvGrpSpPr>
          <p:grpSpPr>
            <a:xfrm>
              <a:off x="6713187" y="5609773"/>
              <a:ext cx="449266" cy="141274"/>
              <a:chOff x="2556050" y="2485203"/>
              <a:chExt cx="449266" cy="141274"/>
            </a:xfrm>
          </p:grpSpPr>
          <p:cxnSp>
            <p:nvCxnSpPr>
              <p:cNvPr id="70" name="Straight Connector 69"/>
              <p:cNvCxnSpPr>
                <a:stCxn id="71" idx="6"/>
                <a:endCxn id="72" idx="2"/>
              </p:cNvCxnSpPr>
              <p:nvPr/>
            </p:nvCxnSpPr>
            <p:spPr>
              <a:xfrm flipH="1">
                <a:off x="2697323" y="2555840"/>
                <a:ext cx="166720" cy="0"/>
              </a:xfrm>
              <a:prstGeom prst="line">
                <a:avLst/>
              </a:prstGeom>
              <a:solidFill>
                <a:srgbClr val="A80000"/>
              </a:solidFill>
              <a:ln w="28575">
                <a:solidFill>
                  <a:srgbClr val="A8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flipH="1">
                <a:off x="2864043"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72" name="Oval 71"/>
              <p:cNvSpPr/>
              <p:nvPr/>
            </p:nvSpPr>
            <p:spPr>
              <a:xfrm flipH="1">
                <a:off x="2556050" y="2485203"/>
                <a:ext cx="141273" cy="141274"/>
              </a:xfrm>
              <a:prstGeom prst="ellipse">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sp>
          <p:nvSpPr>
            <p:cNvPr id="82" name="Rectangle 81"/>
            <p:cNvSpPr/>
            <p:nvPr/>
          </p:nvSpPr>
          <p:spPr>
            <a:xfrm>
              <a:off x="7247846" y="5381287"/>
              <a:ext cx="1896154" cy="5950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latin typeface="Arial" pitchFamily="34" charset="0"/>
                  <a:cs typeface="Arial" pitchFamily="34" charset="0"/>
                </a:rPr>
                <a:t>Opportunity for all</a:t>
              </a:r>
            </a:p>
          </p:txBody>
        </p:sp>
      </p:grpSp>
      <p:sp>
        <p:nvSpPr>
          <p:cNvPr id="83" name="Slide Number Placeholder 1"/>
          <p:cNvSpPr>
            <a:spLocks noGrp="1"/>
          </p:cNvSpPr>
          <p:nvPr>
            <p:ph type="sldNum" sz="quarter" idx="10"/>
          </p:nvPr>
        </p:nvSpPr>
        <p:spPr>
          <a:xfrm>
            <a:off x="8153400" y="6477000"/>
            <a:ext cx="762000" cy="365760"/>
          </a:xfrm>
        </p:spPr>
        <p:txBody>
          <a:bodyPr/>
          <a:lstStyle/>
          <a:p>
            <a:fld id="{16D6C5BA-7684-40E9-9185-BB391CD7217B}" type="slidenum">
              <a:rPr lang="en-US" smtClean="0">
                <a:solidFill>
                  <a:srgbClr val="000000"/>
                </a:solidFill>
              </a:rPr>
              <a:pPr/>
              <a:t>24</a:t>
            </a:fld>
            <a:endParaRPr lang="en-US" dirty="0">
              <a:solidFill>
                <a:srgbClr val="000000"/>
              </a:solidFill>
            </a:endParaRPr>
          </a:p>
        </p:txBody>
      </p:sp>
    </p:spTree>
    <p:extLst>
      <p:ext uri="{BB962C8B-B14F-4D97-AF65-F5344CB8AC3E}">
        <p14:creationId xmlns:p14="http://schemas.microsoft.com/office/powerpoint/2010/main" val="398374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0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20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2000"/>
                                        <p:tgtEl>
                                          <p:spTgt spid="8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20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
          <a:stretch/>
        </p:blipFill>
        <p:spPr bwMode="auto">
          <a:xfrm>
            <a:off x="0" y="9435"/>
            <a:ext cx="9144000" cy="6848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25</a:t>
            </a:fld>
            <a:endParaRPr lang="en-US" dirty="0">
              <a:solidFill>
                <a:srgbClr val="000000"/>
              </a:solidFill>
            </a:endParaRPr>
          </a:p>
        </p:txBody>
      </p:sp>
      <p:sp>
        <p:nvSpPr>
          <p:cNvPr id="5" name="Rectangle 4"/>
          <p:cNvSpPr/>
          <p:nvPr/>
        </p:nvSpPr>
        <p:spPr>
          <a:xfrm>
            <a:off x="-2" y="899886"/>
            <a:ext cx="9144001" cy="214811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b="1" dirty="0" smtClean="0">
                <a:solidFill>
                  <a:schemeClr val="tx1"/>
                </a:solidFill>
                <a:latin typeface="Arial" pitchFamily="34" charset="0"/>
                <a:cs typeface="Arial" pitchFamily="34" charset="0"/>
              </a:rPr>
              <a:t>Cultural Influence and Crossover</a:t>
            </a:r>
          </a:p>
        </p:txBody>
      </p:sp>
      <p:sp>
        <p:nvSpPr>
          <p:cNvPr id="7" name="Rectangle 6"/>
          <p:cNvSpPr/>
          <p:nvPr/>
        </p:nvSpPr>
        <p:spPr>
          <a:xfrm>
            <a:off x="-2" y="6530063"/>
            <a:ext cx="9144001" cy="230832"/>
          </a:xfrm>
          <a:prstGeom prst="rect">
            <a:avLst/>
          </a:prstGeom>
        </p:spPr>
        <p:txBody>
          <a:bodyPr wrap="square">
            <a:spAutoFit/>
          </a:bodyPr>
          <a:lstStyle/>
          <a:p>
            <a:r>
              <a:rPr lang="en-US" sz="900" dirty="0" smtClean="0">
                <a:solidFill>
                  <a:schemeClr val="bg1"/>
                </a:solidFill>
              </a:rPr>
              <a:t>Image Source: Audrey</a:t>
            </a:r>
            <a:r>
              <a:rPr lang="en-US" sz="900" dirty="0">
                <a:solidFill>
                  <a:schemeClr val="bg1"/>
                </a:solidFill>
              </a:rPr>
              <a:t>. “Drop </a:t>
            </a:r>
            <a:r>
              <a:rPr lang="en-US" sz="900" dirty="0" smtClean="0">
                <a:solidFill>
                  <a:schemeClr val="bg1"/>
                </a:solidFill>
              </a:rPr>
              <a:t>Experiments" </a:t>
            </a:r>
            <a:r>
              <a:rPr lang="en-US" sz="900" dirty="0">
                <a:solidFill>
                  <a:schemeClr val="bg1"/>
                </a:solidFill>
              </a:rPr>
              <a:t>https://www.flickr.com/photos/audreyjm529/</a:t>
            </a:r>
          </a:p>
        </p:txBody>
      </p:sp>
      <p:sp>
        <p:nvSpPr>
          <p:cNvPr id="8" name="Rectangle 7"/>
          <p:cNvSpPr/>
          <p:nvPr/>
        </p:nvSpPr>
        <p:spPr>
          <a:xfrm>
            <a:off x="0" y="899886"/>
            <a:ext cx="9144000" cy="174171"/>
          </a:xfrm>
          <a:prstGeom prst="rect">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9" name="Rectangle 8"/>
          <p:cNvSpPr/>
          <p:nvPr/>
        </p:nvSpPr>
        <p:spPr>
          <a:xfrm>
            <a:off x="0" y="2873829"/>
            <a:ext cx="9144000" cy="174171"/>
          </a:xfrm>
          <a:prstGeom prst="rect">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Tree>
    <p:extLst>
      <p:ext uri="{BB962C8B-B14F-4D97-AF65-F5344CB8AC3E}">
        <p14:creationId xmlns:p14="http://schemas.microsoft.com/office/powerpoint/2010/main" val="4165462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Latinum</a:t>
            </a:r>
            <a:r>
              <a:rPr lang="en-US" dirty="0" smtClean="0"/>
              <a:t> Cultural Influence Model</a:t>
            </a:r>
            <a:endParaRPr lang="en-US" dirty="0"/>
          </a:p>
        </p:txBody>
      </p:sp>
      <p:sp>
        <p:nvSpPr>
          <p:cNvPr id="7" name="AutoShape 5" descr="http://img1.wikia.nocookie.net/__cb20110802100532/althistory/images/a/a9/US_flag_with_50_stars_by_Hellerick.svg"/>
          <p:cNvSpPr>
            <a:spLocks noChangeAspect="1" noChangeArrowheads="1"/>
          </p:cNvSpPr>
          <p:nvPr/>
        </p:nvSpPr>
        <p:spPr bwMode="auto">
          <a:xfrm>
            <a:off x="155575" y="-1271588"/>
            <a:ext cx="5048250" cy="26574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Oval 14"/>
          <p:cNvSpPr/>
          <p:nvPr/>
        </p:nvSpPr>
        <p:spPr>
          <a:xfrm>
            <a:off x="3517900" y="5322888"/>
            <a:ext cx="2660650" cy="1262062"/>
          </a:xfrm>
          <a:prstGeom prst="ellipse">
            <a:avLst/>
          </a:prstGeom>
          <a:solidFill>
            <a:schemeClr val="accent2">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Arial" pitchFamily="34" charset="0"/>
            </a:endParaRPr>
          </a:p>
        </p:txBody>
      </p:sp>
      <p:sp>
        <p:nvSpPr>
          <p:cNvPr id="16" name="Oval 15"/>
          <p:cNvSpPr/>
          <p:nvPr/>
        </p:nvSpPr>
        <p:spPr>
          <a:xfrm>
            <a:off x="2860675" y="3092450"/>
            <a:ext cx="3208338" cy="1282700"/>
          </a:xfrm>
          <a:prstGeom prst="ellipse">
            <a:avLst/>
          </a:prstGeom>
          <a:gradFill flip="none" rotWithShape="1">
            <a:gsLst>
              <a:gs pos="36000">
                <a:schemeClr val="accent3">
                  <a:alpha val="61000"/>
                </a:schemeClr>
              </a:gs>
              <a:gs pos="8000">
                <a:schemeClr val="accent2">
                  <a:alpha val="61000"/>
                </a:schemeClr>
              </a:gs>
              <a:gs pos="100000">
                <a:schemeClr val="accent1">
                  <a:alpha val="61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Arial" pitchFamily="34" charset="0"/>
            </a:endParaRPr>
          </a:p>
        </p:txBody>
      </p:sp>
      <p:sp>
        <p:nvSpPr>
          <p:cNvPr id="17" name="Oval 16"/>
          <p:cNvSpPr/>
          <p:nvPr/>
        </p:nvSpPr>
        <p:spPr>
          <a:xfrm>
            <a:off x="6103938" y="3678238"/>
            <a:ext cx="1757362" cy="1203325"/>
          </a:xfrm>
          <a:prstGeom prst="ellipse">
            <a:avLst/>
          </a:prstGeom>
          <a:solidFill>
            <a:srgbClr val="66BC29">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Arial" pitchFamily="34" charset="0"/>
            </a:endParaRPr>
          </a:p>
        </p:txBody>
      </p:sp>
      <p:grpSp>
        <p:nvGrpSpPr>
          <p:cNvPr id="18" name="Group 17"/>
          <p:cNvGrpSpPr/>
          <p:nvPr/>
        </p:nvGrpSpPr>
        <p:grpSpPr>
          <a:xfrm>
            <a:off x="2000882" y="3523657"/>
            <a:ext cx="635141" cy="1750363"/>
            <a:chOff x="-1371600" y="940042"/>
            <a:chExt cx="1041400" cy="2869958"/>
          </a:xfrm>
          <a:solidFill>
            <a:schemeClr val="tx2">
              <a:lumMod val="40000"/>
              <a:lumOff val="60000"/>
            </a:schemeClr>
          </a:solidFill>
        </p:grpSpPr>
        <p:sp>
          <p:nvSpPr>
            <p:cNvPr id="19" name="Oval 18"/>
            <p:cNvSpPr/>
            <p:nvPr/>
          </p:nvSpPr>
          <p:spPr>
            <a:xfrm>
              <a:off x="-1186702" y="940042"/>
              <a:ext cx="644996" cy="644996"/>
            </a:xfrm>
            <a:prstGeom prst="ellipse">
              <a:avLst/>
            </a:prstGeom>
            <a:grpFill/>
            <a:ln w="1905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sp>
          <p:nvSpPr>
            <p:cNvPr id="20" name="Freeform 19"/>
            <p:cNvSpPr/>
            <p:nvPr/>
          </p:nvSpPr>
          <p:spPr>
            <a:xfrm>
              <a:off x="-1371600" y="1600200"/>
              <a:ext cx="1041400" cy="2209800"/>
            </a:xfrm>
            <a:custGeom>
              <a:avLst/>
              <a:gdLst>
                <a:gd name="connsiteX0" fmla="*/ 63500 w 1130300"/>
                <a:gd name="connsiteY0" fmla="*/ 0 h 3022600"/>
                <a:gd name="connsiteX1" fmla="*/ 939800 w 1130300"/>
                <a:gd name="connsiteY1" fmla="*/ 0 h 3022600"/>
                <a:gd name="connsiteX2" fmla="*/ 1130300 w 1130300"/>
                <a:gd name="connsiteY2" fmla="*/ 215900 h 3022600"/>
                <a:gd name="connsiteX3" fmla="*/ 1130300 w 1130300"/>
                <a:gd name="connsiteY3" fmla="*/ 1333500 h 3022600"/>
                <a:gd name="connsiteX4" fmla="*/ 952500 w 1130300"/>
                <a:gd name="connsiteY4" fmla="*/ 1333500 h 3022600"/>
                <a:gd name="connsiteX5" fmla="*/ 952500 w 1130300"/>
                <a:gd name="connsiteY5" fmla="*/ 330200 h 3022600"/>
                <a:gd name="connsiteX6" fmla="*/ 889000 w 1130300"/>
                <a:gd name="connsiteY6" fmla="*/ 330200 h 3022600"/>
                <a:gd name="connsiteX7" fmla="*/ 889000 w 1130300"/>
                <a:gd name="connsiteY7" fmla="*/ 3022600 h 3022600"/>
                <a:gd name="connsiteX8" fmla="*/ 635000 w 1130300"/>
                <a:gd name="connsiteY8" fmla="*/ 3022600 h 3022600"/>
                <a:gd name="connsiteX9" fmla="*/ 635000 w 1130300"/>
                <a:gd name="connsiteY9" fmla="*/ 1600200 h 3022600"/>
                <a:gd name="connsiteX10" fmla="*/ 571500 w 1130300"/>
                <a:gd name="connsiteY10" fmla="*/ 1600200 h 3022600"/>
                <a:gd name="connsiteX11" fmla="*/ 571500 w 1130300"/>
                <a:gd name="connsiteY11" fmla="*/ 3009900 h 3022600"/>
                <a:gd name="connsiteX12" fmla="*/ 292100 w 1130300"/>
                <a:gd name="connsiteY12" fmla="*/ 3022600 h 3022600"/>
                <a:gd name="connsiteX13" fmla="*/ 292100 w 1130300"/>
                <a:gd name="connsiteY13" fmla="*/ 317500 h 3022600"/>
                <a:gd name="connsiteX14" fmla="*/ 203200 w 1130300"/>
                <a:gd name="connsiteY14" fmla="*/ 317500 h 3022600"/>
                <a:gd name="connsiteX15" fmla="*/ 203200 w 1130300"/>
                <a:gd name="connsiteY15" fmla="*/ 1333500 h 3022600"/>
                <a:gd name="connsiteX16" fmla="*/ 0 w 1130300"/>
                <a:gd name="connsiteY16" fmla="*/ 1333500 h 3022600"/>
                <a:gd name="connsiteX17" fmla="*/ 0 w 1130300"/>
                <a:gd name="connsiteY17" fmla="*/ 177800 h 3022600"/>
                <a:gd name="connsiteX18" fmla="*/ 63500 w 1130300"/>
                <a:gd name="connsiteY18" fmla="*/ 0 h 3022600"/>
                <a:gd name="connsiteX0" fmla="*/ 241300 w 1130300"/>
                <a:gd name="connsiteY0" fmla="*/ 0 h 3048000"/>
                <a:gd name="connsiteX1" fmla="*/ 939800 w 1130300"/>
                <a:gd name="connsiteY1" fmla="*/ 2540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1651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228600 h 3048000"/>
                <a:gd name="connsiteX18" fmla="*/ 241300 w 11303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1400" h="3048000">
                  <a:moveTo>
                    <a:pt x="152400" y="0"/>
                  </a:moveTo>
                  <a:lnTo>
                    <a:pt x="838200" y="0"/>
                  </a:lnTo>
                  <a:cubicBezTo>
                    <a:pt x="986367" y="40217"/>
                    <a:pt x="1007533" y="14817"/>
                    <a:pt x="1041400" y="241300"/>
                  </a:cubicBezTo>
                  <a:lnTo>
                    <a:pt x="1041400" y="1358900"/>
                  </a:lnTo>
                  <a:lnTo>
                    <a:pt x="863600" y="1358900"/>
                  </a:lnTo>
                  <a:lnTo>
                    <a:pt x="863600" y="355600"/>
                  </a:lnTo>
                  <a:lnTo>
                    <a:pt x="800100" y="355600"/>
                  </a:lnTo>
                  <a:lnTo>
                    <a:pt x="800100" y="3048000"/>
                  </a:lnTo>
                  <a:lnTo>
                    <a:pt x="546100" y="3048000"/>
                  </a:lnTo>
                  <a:lnTo>
                    <a:pt x="546100" y="1625600"/>
                  </a:lnTo>
                  <a:cubicBezTo>
                    <a:pt x="535517" y="1388533"/>
                    <a:pt x="497417" y="1388533"/>
                    <a:pt x="482600" y="1625600"/>
                  </a:cubicBezTo>
                  <a:lnTo>
                    <a:pt x="457200" y="3048000"/>
                  </a:lnTo>
                  <a:lnTo>
                    <a:pt x="228600" y="3048000"/>
                  </a:lnTo>
                  <a:lnTo>
                    <a:pt x="228600" y="381000"/>
                  </a:lnTo>
                  <a:lnTo>
                    <a:pt x="152400" y="381000"/>
                  </a:lnTo>
                  <a:lnTo>
                    <a:pt x="152400" y="1371600"/>
                  </a:lnTo>
                  <a:lnTo>
                    <a:pt x="0" y="1371600"/>
                  </a:lnTo>
                  <a:lnTo>
                    <a:pt x="0" y="228600"/>
                  </a:lnTo>
                  <a:cubicBezTo>
                    <a:pt x="25400" y="0"/>
                    <a:pt x="12700" y="38100"/>
                    <a:pt x="152400" y="0"/>
                  </a:cubicBezTo>
                  <a:close/>
                </a:path>
              </a:pathLst>
            </a:custGeom>
            <a:grpFill/>
            <a:ln w="1905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grpSp>
      <p:grpSp>
        <p:nvGrpSpPr>
          <p:cNvPr id="21" name="Group 20"/>
          <p:cNvGrpSpPr/>
          <p:nvPr/>
        </p:nvGrpSpPr>
        <p:grpSpPr>
          <a:xfrm>
            <a:off x="257938" y="4161399"/>
            <a:ext cx="635141" cy="1750363"/>
            <a:chOff x="-1371600" y="940042"/>
            <a:chExt cx="1041400" cy="2869958"/>
          </a:xfrm>
          <a:solidFill>
            <a:schemeClr val="tx2">
              <a:lumMod val="40000"/>
              <a:lumOff val="60000"/>
            </a:schemeClr>
          </a:solidFill>
        </p:grpSpPr>
        <p:sp>
          <p:nvSpPr>
            <p:cNvPr id="22" name="Oval 21"/>
            <p:cNvSpPr/>
            <p:nvPr/>
          </p:nvSpPr>
          <p:spPr>
            <a:xfrm>
              <a:off x="-1186702" y="940042"/>
              <a:ext cx="644996" cy="644996"/>
            </a:xfrm>
            <a:prstGeom prst="ellipse">
              <a:avLst/>
            </a:prstGeom>
            <a:grpFill/>
            <a:ln w="1905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sp>
          <p:nvSpPr>
            <p:cNvPr id="23" name="Freeform 22"/>
            <p:cNvSpPr/>
            <p:nvPr/>
          </p:nvSpPr>
          <p:spPr>
            <a:xfrm>
              <a:off x="-1371600" y="1600200"/>
              <a:ext cx="1041400" cy="2209800"/>
            </a:xfrm>
            <a:custGeom>
              <a:avLst/>
              <a:gdLst>
                <a:gd name="connsiteX0" fmla="*/ 63500 w 1130300"/>
                <a:gd name="connsiteY0" fmla="*/ 0 h 3022600"/>
                <a:gd name="connsiteX1" fmla="*/ 939800 w 1130300"/>
                <a:gd name="connsiteY1" fmla="*/ 0 h 3022600"/>
                <a:gd name="connsiteX2" fmla="*/ 1130300 w 1130300"/>
                <a:gd name="connsiteY2" fmla="*/ 215900 h 3022600"/>
                <a:gd name="connsiteX3" fmla="*/ 1130300 w 1130300"/>
                <a:gd name="connsiteY3" fmla="*/ 1333500 h 3022600"/>
                <a:gd name="connsiteX4" fmla="*/ 952500 w 1130300"/>
                <a:gd name="connsiteY4" fmla="*/ 1333500 h 3022600"/>
                <a:gd name="connsiteX5" fmla="*/ 952500 w 1130300"/>
                <a:gd name="connsiteY5" fmla="*/ 330200 h 3022600"/>
                <a:gd name="connsiteX6" fmla="*/ 889000 w 1130300"/>
                <a:gd name="connsiteY6" fmla="*/ 330200 h 3022600"/>
                <a:gd name="connsiteX7" fmla="*/ 889000 w 1130300"/>
                <a:gd name="connsiteY7" fmla="*/ 3022600 h 3022600"/>
                <a:gd name="connsiteX8" fmla="*/ 635000 w 1130300"/>
                <a:gd name="connsiteY8" fmla="*/ 3022600 h 3022600"/>
                <a:gd name="connsiteX9" fmla="*/ 635000 w 1130300"/>
                <a:gd name="connsiteY9" fmla="*/ 1600200 h 3022600"/>
                <a:gd name="connsiteX10" fmla="*/ 571500 w 1130300"/>
                <a:gd name="connsiteY10" fmla="*/ 1600200 h 3022600"/>
                <a:gd name="connsiteX11" fmla="*/ 571500 w 1130300"/>
                <a:gd name="connsiteY11" fmla="*/ 3009900 h 3022600"/>
                <a:gd name="connsiteX12" fmla="*/ 292100 w 1130300"/>
                <a:gd name="connsiteY12" fmla="*/ 3022600 h 3022600"/>
                <a:gd name="connsiteX13" fmla="*/ 292100 w 1130300"/>
                <a:gd name="connsiteY13" fmla="*/ 317500 h 3022600"/>
                <a:gd name="connsiteX14" fmla="*/ 203200 w 1130300"/>
                <a:gd name="connsiteY14" fmla="*/ 317500 h 3022600"/>
                <a:gd name="connsiteX15" fmla="*/ 203200 w 1130300"/>
                <a:gd name="connsiteY15" fmla="*/ 1333500 h 3022600"/>
                <a:gd name="connsiteX16" fmla="*/ 0 w 1130300"/>
                <a:gd name="connsiteY16" fmla="*/ 1333500 h 3022600"/>
                <a:gd name="connsiteX17" fmla="*/ 0 w 1130300"/>
                <a:gd name="connsiteY17" fmla="*/ 177800 h 3022600"/>
                <a:gd name="connsiteX18" fmla="*/ 63500 w 1130300"/>
                <a:gd name="connsiteY18" fmla="*/ 0 h 3022600"/>
                <a:gd name="connsiteX0" fmla="*/ 241300 w 1130300"/>
                <a:gd name="connsiteY0" fmla="*/ 0 h 3048000"/>
                <a:gd name="connsiteX1" fmla="*/ 939800 w 1130300"/>
                <a:gd name="connsiteY1" fmla="*/ 2540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1651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228600 h 3048000"/>
                <a:gd name="connsiteX18" fmla="*/ 241300 w 11303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1400" h="3048000">
                  <a:moveTo>
                    <a:pt x="152400" y="0"/>
                  </a:moveTo>
                  <a:lnTo>
                    <a:pt x="838200" y="0"/>
                  </a:lnTo>
                  <a:cubicBezTo>
                    <a:pt x="986367" y="40217"/>
                    <a:pt x="1007533" y="14817"/>
                    <a:pt x="1041400" y="241300"/>
                  </a:cubicBezTo>
                  <a:lnTo>
                    <a:pt x="1041400" y="1358900"/>
                  </a:lnTo>
                  <a:lnTo>
                    <a:pt x="863600" y="1358900"/>
                  </a:lnTo>
                  <a:lnTo>
                    <a:pt x="863600" y="355600"/>
                  </a:lnTo>
                  <a:lnTo>
                    <a:pt x="800100" y="355600"/>
                  </a:lnTo>
                  <a:lnTo>
                    <a:pt x="800100" y="3048000"/>
                  </a:lnTo>
                  <a:lnTo>
                    <a:pt x="546100" y="3048000"/>
                  </a:lnTo>
                  <a:lnTo>
                    <a:pt x="546100" y="1625600"/>
                  </a:lnTo>
                  <a:cubicBezTo>
                    <a:pt x="535517" y="1388533"/>
                    <a:pt x="497417" y="1388533"/>
                    <a:pt x="482600" y="1625600"/>
                  </a:cubicBezTo>
                  <a:lnTo>
                    <a:pt x="457200" y="3048000"/>
                  </a:lnTo>
                  <a:lnTo>
                    <a:pt x="228600" y="3048000"/>
                  </a:lnTo>
                  <a:lnTo>
                    <a:pt x="228600" y="381000"/>
                  </a:lnTo>
                  <a:lnTo>
                    <a:pt x="152400" y="381000"/>
                  </a:lnTo>
                  <a:lnTo>
                    <a:pt x="152400" y="1371600"/>
                  </a:lnTo>
                  <a:lnTo>
                    <a:pt x="0" y="1371600"/>
                  </a:lnTo>
                  <a:lnTo>
                    <a:pt x="0" y="228600"/>
                  </a:lnTo>
                  <a:cubicBezTo>
                    <a:pt x="25400" y="0"/>
                    <a:pt x="12700" y="38100"/>
                    <a:pt x="152400" y="0"/>
                  </a:cubicBezTo>
                  <a:close/>
                </a:path>
              </a:pathLst>
            </a:custGeom>
            <a:grpFill/>
            <a:ln w="1905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grpSp>
      <p:grpSp>
        <p:nvGrpSpPr>
          <p:cNvPr id="24" name="Group 23"/>
          <p:cNvGrpSpPr/>
          <p:nvPr/>
        </p:nvGrpSpPr>
        <p:grpSpPr>
          <a:xfrm>
            <a:off x="1438696" y="1752600"/>
            <a:ext cx="635141" cy="1750363"/>
            <a:chOff x="-1371600" y="940042"/>
            <a:chExt cx="1041400" cy="2869958"/>
          </a:xfrm>
          <a:solidFill>
            <a:schemeClr val="tx2">
              <a:lumMod val="40000"/>
              <a:lumOff val="60000"/>
            </a:schemeClr>
          </a:solidFill>
        </p:grpSpPr>
        <p:sp>
          <p:nvSpPr>
            <p:cNvPr id="25" name="Oval 24"/>
            <p:cNvSpPr/>
            <p:nvPr/>
          </p:nvSpPr>
          <p:spPr>
            <a:xfrm>
              <a:off x="-1186702" y="940042"/>
              <a:ext cx="644996" cy="644996"/>
            </a:xfrm>
            <a:prstGeom prst="ellipse">
              <a:avLst/>
            </a:prstGeom>
            <a:grpFill/>
            <a:ln w="1905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sp>
          <p:nvSpPr>
            <p:cNvPr id="26" name="Freeform 25"/>
            <p:cNvSpPr/>
            <p:nvPr/>
          </p:nvSpPr>
          <p:spPr>
            <a:xfrm>
              <a:off x="-1371600" y="1600200"/>
              <a:ext cx="1041400" cy="2209800"/>
            </a:xfrm>
            <a:custGeom>
              <a:avLst/>
              <a:gdLst>
                <a:gd name="connsiteX0" fmla="*/ 63500 w 1130300"/>
                <a:gd name="connsiteY0" fmla="*/ 0 h 3022600"/>
                <a:gd name="connsiteX1" fmla="*/ 939800 w 1130300"/>
                <a:gd name="connsiteY1" fmla="*/ 0 h 3022600"/>
                <a:gd name="connsiteX2" fmla="*/ 1130300 w 1130300"/>
                <a:gd name="connsiteY2" fmla="*/ 215900 h 3022600"/>
                <a:gd name="connsiteX3" fmla="*/ 1130300 w 1130300"/>
                <a:gd name="connsiteY3" fmla="*/ 1333500 h 3022600"/>
                <a:gd name="connsiteX4" fmla="*/ 952500 w 1130300"/>
                <a:gd name="connsiteY4" fmla="*/ 1333500 h 3022600"/>
                <a:gd name="connsiteX5" fmla="*/ 952500 w 1130300"/>
                <a:gd name="connsiteY5" fmla="*/ 330200 h 3022600"/>
                <a:gd name="connsiteX6" fmla="*/ 889000 w 1130300"/>
                <a:gd name="connsiteY6" fmla="*/ 330200 h 3022600"/>
                <a:gd name="connsiteX7" fmla="*/ 889000 w 1130300"/>
                <a:gd name="connsiteY7" fmla="*/ 3022600 h 3022600"/>
                <a:gd name="connsiteX8" fmla="*/ 635000 w 1130300"/>
                <a:gd name="connsiteY8" fmla="*/ 3022600 h 3022600"/>
                <a:gd name="connsiteX9" fmla="*/ 635000 w 1130300"/>
                <a:gd name="connsiteY9" fmla="*/ 1600200 h 3022600"/>
                <a:gd name="connsiteX10" fmla="*/ 571500 w 1130300"/>
                <a:gd name="connsiteY10" fmla="*/ 1600200 h 3022600"/>
                <a:gd name="connsiteX11" fmla="*/ 571500 w 1130300"/>
                <a:gd name="connsiteY11" fmla="*/ 3009900 h 3022600"/>
                <a:gd name="connsiteX12" fmla="*/ 292100 w 1130300"/>
                <a:gd name="connsiteY12" fmla="*/ 3022600 h 3022600"/>
                <a:gd name="connsiteX13" fmla="*/ 292100 w 1130300"/>
                <a:gd name="connsiteY13" fmla="*/ 317500 h 3022600"/>
                <a:gd name="connsiteX14" fmla="*/ 203200 w 1130300"/>
                <a:gd name="connsiteY14" fmla="*/ 317500 h 3022600"/>
                <a:gd name="connsiteX15" fmla="*/ 203200 w 1130300"/>
                <a:gd name="connsiteY15" fmla="*/ 1333500 h 3022600"/>
                <a:gd name="connsiteX16" fmla="*/ 0 w 1130300"/>
                <a:gd name="connsiteY16" fmla="*/ 1333500 h 3022600"/>
                <a:gd name="connsiteX17" fmla="*/ 0 w 1130300"/>
                <a:gd name="connsiteY17" fmla="*/ 177800 h 3022600"/>
                <a:gd name="connsiteX18" fmla="*/ 63500 w 1130300"/>
                <a:gd name="connsiteY18" fmla="*/ 0 h 3022600"/>
                <a:gd name="connsiteX0" fmla="*/ 241300 w 1130300"/>
                <a:gd name="connsiteY0" fmla="*/ 0 h 3048000"/>
                <a:gd name="connsiteX1" fmla="*/ 939800 w 1130300"/>
                <a:gd name="connsiteY1" fmla="*/ 2540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1651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228600 h 3048000"/>
                <a:gd name="connsiteX18" fmla="*/ 241300 w 11303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1400" h="3048000">
                  <a:moveTo>
                    <a:pt x="152400" y="0"/>
                  </a:moveTo>
                  <a:lnTo>
                    <a:pt x="838200" y="0"/>
                  </a:lnTo>
                  <a:cubicBezTo>
                    <a:pt x="986367" y="40217"/>
                    <a:pt x="1007533" y="14817"/>
                    <a:pt x="1041400" y="241300"/>
                  </a:cubicBezTo>
                  <a:lnTo>
                    <a:pt x="1041400" y="1358900"/>
                  </a:lnTo>
                  <a:lnTo>
                    <a:pt x="863600" y="1358900"/>
                  </a:lnTo>
                  <a:lnTo>
                    <a:pt x="863600" y="355600"/>
                  </a:lnTo>
                  <a:lnTo>
                    <a:pt x="800100" y="355600"/>
                  </a:lnTo>
                  <a:lnTo>
                    <a:pt x="800100" y="3048000"/>
                  </a:lnTo>
                  <a:lnTo>
                    <a:pt x="546100" y="3048000"/>
                  </a:lnTo>
                  <a:lnTo>
                    <a:pt x="546100" y="1625600"/>
                  </a:lnTo>
                  <a:cubicBezTo>
                    <a:pt x="535517" y="1388533"/>
                    <a:pt x="497417" y="1388533"/>
                    <a:pt x="482600" y="1625600"/>
                  </a:cubicBezTo>
                  <a:lnTo>
                    <a:pt x="457200" y="3048000"/>
                  </a:lnTo>
                  <a:lnTo>
                    <a:pt x="228600" y="3048000"/>
                  </a:lnTo>
                  <a:lnTo>
                    <a:pt x="228600" y="381000"/>
                  </a:lnTo>
                  <a:lnTo>
                    <a:pt x="152400" y="381000"/>
                  </a:lnTo>
                  <a:lnTo>
                    <a:pt x="152400" y="1371600"/>
                  </a:lnTo>
                  <a:lnTo>
                    <a:pt x="0" y="1371600"/>
                  </a:lnTo>
                  <a:lnTo>
                    <a:pt x="0" y="228600"/>
                  </a:lnTo>
                  <a:cubicBezTo>
                    <a:pt x="25400" y="0"/>
                    <a:pt x="12700" y="38100"/>
                    <a:pt x="152400" y="0"/>
                  </a:cubicBezTo>
                  <a:close/>
                </a:path>
              </a:pathLst>
            </a:custGeom>
            <a:grpFill/>
            <a:ln w="1905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grpSp>
      <p:grpSp>
        <p:nvGrpSpPr>
          <p:cNvPr id="27" name="Group 26"/>
          <p:cNvGrpSpPr/>
          <p:nvPr/>
        </p:nvGrpSpPr>
        <p:grpSpPr>
          <a:xfrm>
            <a:off x="2937348" y="4700779"/>
            <a:ext cx="635141" cy="1750363"/>
            <a:chOff x="-1371600" y="940042"/>
            <a:chExt cx="1041400" cy="2869958"/>
          </a:xfrm>
          <a:solidFill>
            <a:schemeClr val="tx2">
              <a:lumMod val="40000"/>
              <a:lumOff val="60000"/>
            </a:schemeClr>
          </a:solidFill>
        </p:grpSpPr>
        <p:sp>
          <p:nvSpPr>
            <p:cNvPr id="28" name="Oval 27"/>
            <p:cNvSpPr/>
            <p:nvPr/>
          </p:nvSpPr>
          <p:spPr>
            <a:xfrm>
              <a:off x="-1186702" y="940042"/>
              <a:ext cx="644996" cy="644996"/>
            </a:xfrm>
            <a:prstGeom prst="ellipse">
              <a:avLst/>
            </a:prstGeom>
            <a:grpFill/>
            <a:ln w="1905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sp>
          <p:nvSpPr>
            <p:cNvPr id="29" name="Freeform 28"/>
            <p:cNvSpPr/>
            <p:nvPr/>
          </p:nvSpPr>
          <p:spPr>
            <a:xfrm>
              <a:off x="-1371600" y="1600200"/>
              <a:ext cx="1041400" cy="2209800"/>
            </a:xfrm>
            <a:custGeom>
              <a:avLst/>
              <a:gdLst>
                <a:gd name="connsiteX0" fmla="*/ 63500 w 1130300"/>
                <a:gd name="connsiteY0" fmla="*/ 0 h 3022600"/>
                <a:gd name="connsiteX1" fmla="*/ 939800 w 1130300"/>
                <a:gd name="connsiteY1" fmla="*/ 0 h 3022600"/>
                <a:gd name="connsiteX2" fmla="*/ 1130300 w 1130300"/>
                <a:gd name="connsiteY2" fmla="*/ 215900 h 3022600"/>
                <a:gd name="connsiteX3" fmla="*/ 1130300 w 1130300"/>
                <a:gd name="connsiteY3" fmla="*/ 1333500 h 3022600"/>
                <a:gd name="connsiteX4" fmla="*/ 952500 w 1130300"/>
                <a:gd name="connsiteY4" fmla="*/ 1333500 h 3022600"/>
                <a:gd name="connsiteX5" fmla="*/ 952500 w 1130300"/>
                <a:gd name="connsiteY5" fmla="*/ 330200 h 3022600"/>
                <a:gd name="connsiteX6" fmla="*/ 889000 w 1130300"/>
                <a:gd name="connsiteY6" fmla="*/ 330200 h 3022600"/>
                <a:gd name="connsiteX7" fmla="*/ 889000 w 1130300"/>
                <a:gd name="connsiteY7" fmla="*/ 3022600 h 3022600"/>
                <a:gd name="connsiteX8" fmla="*/ 635000 w 1130300"/>
                <a:gd name="connsiteY8" fmla="*/ 3022600 h 3022600"/>
                <a:gd name="connsiteX9" fmla="*/ 635000 w 1130300"/>
                <a:gd name="connsiteY9" fmla="*/ 1600200 h 3022600"/>
                <a:gd name="connsiteX10" fmla="*/ 571500 w 1130300"/>
                <a:gd name="connsiteY10" fmla="*/ 1600200 h 3022600"/>
                <a:gd name="connsiteX11" fmla="*/ 571500 w 1130300"/>
                <a:gd name="connsiteY11" fmla="*/ 3009900 h 3022600"/>
                <a:gd name="connsiteX12" fmla="*/ 292100 w 1130300"/>
                <a:gd name="connsiteY12" fmla="*/ 3022600 h 3022600"/>
                <a:gd name="connsiteX13" fmla="*/ 292100 w 1130300"/>
                <a:gd name="connsiteY13" fmla="*/ 317500 h 3022600"/>
                <a:gd name="connsiteX14" fmla="*/ 203200 w 1130300"/>
                <a:gd name="connsiteY14" fmla="*/ 317500 h 3022600"/>
                <a:gd name="connsiteX15" fmla="*/ 203200 w 1130300"/>
                <a:gd name="connsiteY15" fmla="*/ 1333500 h 3022600"/>
                <a:gd name="connsiteX16" fmla="*/ 0 w 1130300"/>
                <a:gd name="connsiteY16" fmla="*/ 1333500 h 3022600"/>
                <a:gd name="connsiteX17" fmla="*/ 0 w 1130300"/>
                <a:gd name="connsiteY17" fmla="*/ 177800 h 3022600"/>
                <a:gd name="connsiteX18" fmla="*/ 63500 w 1130300"/>
                <a:gd name="connsiteY18" fmla="*/ 0 h 3022600"/>
                <a:gd name="connsiteX0" fmla="*/ 241300 w 1130300"/>
                <a:gd name="connsiteY0" fmla="*/ 0 h 3048000"/>
                <a:gd name="connsiteX1" fmla="*/ 939800 w 1130300"/>
                <a:gd name="connsiteY1" fmla="*/ 2540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1651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228600 h 3048000"/>
                <a:gd name="connsiteX18" fmla="*/ 241300 w 11303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1400" h="3048000">
                  <a:moveTo>
                    <a:pt x="152400" y="0"/>
                  </a:moveTo>
                  <a:lnTo>
                    <a:pt x="838200" y="0"/>
                  </a:lnTo>
                  <a:cubicBezTo>
                    <a:pt x="986367" y="40217"/>
                    <a:pt x="1007533" y="14817"/>
                    <a:pt x="1041400" y="241300"/>
                  </a:cubicBezTo>
                  <a:lnTo>
                    <a:pt x="1041400" y="1358900"/>
                  </a:lnTo>
                  <a:lnTo>
                    <a:pt x="863600" y="1358900"/>
                  </a:lnTo>
                  <a:lnTo>
                    <a:pt x="863600" y="355600"/>
                  </a:lnTo>
                  <a:lnTo>
                    <a:pt x="800100" y="355600"/>
                  </a:lnTo>
                  <a:lnTo>
                    <a:pt x="800100" y="3048000"/>
                  </a:lnTo>
                  <a:lnTo>
                    <a:pt x="546100" y="3048000"/>
                  </a:lnTo>
                  <a:lnTo>
                    <a:pt x="546100" y="1625600"/>
                  </a:lnTo>
                  <a:cubicBezTo>
                    <a:pt x="535517" y="1388533"/>
                    <a:pt x="497417" y="1388533"/>
                    <a:pt x="482600" y="1625600"/>
                  </a:cubicBezTo>
                  <a:lnTo>
                    <a:pt x="457200" y="3048000"/>
                  </a:lnTo>
                  <a:lnTo>
                    <a:pt x="228600" y="3048000"/>
                  </a:lnTo>
                  <a:lnTo>
                    <a:pt x="228600" y="381000"/>
                  </a:lnTo>
                  <a:lnTo>
                    <a:pt x="152400" y="381000"/>
                  </a:lnTo>
                  <a:lnTo>
                    <a:pt x="152400" y="1371600"/>
                  </a:lnTo>
                  <a:lnTo>
                    <a:pt x="0" y="1371600"/>
                  </a:lnTo>
                  <a:lnTo>
                    <a:pt x="0" y="228600"/>
                  </a:lnTo>
                  <a:cubicBezTo>
                    <a:pt x="25400" y="0"/>
                    <a:pt x="12700" y="38100"/>
                    <a:pt x="152400" y="0"/>
                  </a:cubicBezTo>
                  <a:close/>
                </a:path>
              </a:pathLst>
            </a:custGeom>
            <a:grpFill/>
            <a:ln w="1905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grpSp>
      <p:grpSp>
        <p:nvGrpSpPr>
          <p:cNvPr id="31" name="Group 30"/>
          <p:cNvGrpSpPr/>
          <p:nvPr/>
        </p:nvGrpSpPr>
        <p:grpSpPr>
          <a:xfrm>
            <a:off x="4386529" y="2435034"/>
            <a:ext cx="635141" cy="1750363"/>
            <a:chOff x="-1371600" y="940042"/>
            <a:chExt cx="1041400" cy="2869958"/>
          </a:xfrm>
          <a:solidFill>
            <a:schemeClr val="tx2">
              <a:lumMod val="40000"/>
              <a:lumOff val="60000"/>
            </a:schemeClr>
          </a:solidFill>
        </p:grpSpPr>
        <p:sp>
          <p:nvSpPr>
            <p:cNvPr id="32" name="Oval 31"/>
            <p:cNvSpPr/>
            <p:nvPr/>
          </p:nvSpPr>
          <p:spPr>
            <a:xfrm>
              <a:off x="-1186702" y="940042"/>
              <a:ext cx="644996" cy="644996"/>
            </a:xfrm>
            <a:prstGeom prst="ellipse">
              <a:avLst/>
            </a:prstGeom>
            <a:solidFill>
              <a:schemeClr val="accent1"/>
            </a:solidFill>
            <a:ln w="1905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sp>
          <p:nvSpPr>
            <p:cNvPr id="33" name="Freeform 32"/>
            <p:cNvSpPr/>
            <p:nvPr/>
          </p:nvSpPr>
          <p:spPr>
            <a:xfrm>
              <a:off x="-1371600" y="1600200"/>
              <a:ext cx="1041400" cy="2209800"/>
            </a:xfrm>
            <a:custGeom>
              <a:avLst/>
              <a:gdLst>
                <a:gd name="connsiteX0" fmla="*/ 63500 w 1130300"/>
                <a:gd name="connsiteY0" fmla="*/ 0 h 3022600"/>
                <a:gd name="connsiteX1" fmla="*/ 939800 w 1130300"/>
                <a:gd name="connsiteY1" fmla="*/ 0 h 3022600"/>
                <a:gd name="connsiteX2" fmla="*/ 1130300 w 1130300"/>
                <a:gd name="connsiteY2" fmla="*/ 215900 h 3022600"/>
                <a:gd name="connsiteX3" fmla="*/ 1130300 w 1130300"/>
                <a:gd name="connsiteY3" fmla="*/ 1333500 h 3022600"/>
                <a:gd name="connsiteX4" fmla="*/ 952500 w 1130300"/>
                <a:gd name="connsiteY4" fmla="*/ 1333500 h 3022600"/>
                <a:gd name="connsiteX5" fmla="*/ 952500 w 1130300"/>
                <a:gd name="connsiteY5" fmla="*/ 330200 h 3022600"/>
                <a:gd name="connsiteX6" fmla="*/ 889000 w 1130300"/>
                <a:gd name="connsiteY6" fmla="*/ 330200 h 3022600"/>
                <a:gd name="connsiteX7" fmla="*/ 889000 w 1130300"/>
                <a:gd name="connsiteY7" fmla="*/ 3022600 h 3022600"/>
                <a:gd name="connsiteX8" fmla="*/ 635000 w 1130300"/>
                <a:gd name="connsiteY8" fmla="*/ 3022600 h 3022600"/>
                <a:gd name="connsiteX9" fmla="*/ 635000 w 1130300"/>
                <a:gd name="connsiteY9" fmla="*/ 1600200 h 3022600"/>
                <a:gd name="connsiteX10" fmla="*/ 571500 w 1130300"/>
                <a:gd name="connsiteY10" fmla="*/ 1600200 h 3022600"/>
                <a:gd name="connsiteX11" fmla="*/ 571500 w 1130300"/>
                <a:gd name="connsiteY11" fmla="*/ 3009900 h 3022600"/>
                <a:gd name="connsiteX12" fmla="*/ 292100 w 1130300"/>
                <a:gd name="connsiteY12" fmla="*/ 3022600 h 3022600"/>
                <a:gd name="connsiteX13" fmla="*/ 292100 w 1130300"/>
                <a:gd name="connsiteY13" fmla="*/ 317500 h 3022600"/>
                <a:gd name="connsiteX14" fmla="*/ 203200 w 1130300"/>
                <a:gd name="connsiteY14" fmla="*/ 317500 h 3022600"/>
                <a:gd name="connsiteX15" fmla="*/ 203200 w 1130300"/>
                <a:gd name="connsiteY15" fmla="*/ 1333500 h 3022600"/>
                <a:gd name="connsiteX16" fmla="*/ 0 w 1130300"/>
                <a:gd name="connsiteY16" fmla="*/ 1333500 h 3022600"/>
                <a:gd name="connsiteX17" fmla="*/ 0 w 1130300"/>
                <a:gd name="connsiteY17" fmla="*/ 177800 h 3022600"/>
                <a:gd name="connsiteX18" fmla="*/ 63500 w 1130300"/>
                <a:gd name="connsiteY18" fmla="*/ 0 h 3022600"/>
                <a:gd name="connsiteX0" fmla="*/ 241300 w 1130300"/>
                <a:gd name="connsiteY0" fmla="*/ 0 h 3048000"/>
                <a:gd name="connsiteX1" fmla="*/ 939800 w 1130300"/>
                <a:gd name="connsiteY1" fmla="*/ 2540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1651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228600 h 3048000"/>
                <a:gd name="connsiteX18" fmla="*/ 241300 w 11303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1400" h="3048000">
                  <a:moveTo>
                    <a:pt x="152400" y="0"/>
                  </a:moveTo>
                  <a:lnTo>
                    <a:pt x="838200" y="0"/>
                  </a:lnTo>
                  <a:cubicBezTo>
                    <a:pt x="986367" y="40217"/>
                    <a:pt x="1007533" y="14817"/>
                    <a:pt x="1041400" y="241300"/>
                  </a:cubicBezTo>
                  <a:lnTo>
                    <a:pt x="1041400" y="1358900"/>
                  </a:lnTo>
                  <a:lnTo>
                    <a:pt x="863600" y="1358900"/>
                  </a:lnTo>
                  <a:lnTo>
                    <a:pt x="863600" y="355600"/>
                  </a:lnTo>
                  <a:lnTo>
                    <a:pt x="800100" y="355600"/>
                  </a:lnTo>
                  <a:lnTo>
                    <a:pt x="800100" y="3048000"/>
                  </a:lnTo>
                  <a:lnTo>
                    <a:pt x="546100" y="3048000"/>
                  </a:lnTo>
                  <a:lnTo>
                    <a:pt x="546100" y="1625600"/>
                  </a:lnTo>
                  <a:cubicBezTo>
                    <a:pt x="535517" y="1388533"/>
                    <a:pt x="497417" y="1388533"/>
                    <a:pt x="482600" y="1625600"/>
                  </a:cubicBezTo>
                  <a:lnTo>
                    <a:pt x="457200" y="3048000"/>
                  </a:lnTo>
                  <a:lnTo>
                    <a:pt x="228600" y="3048000"/>
                  </a:lnTo>
                  <a:lnTo>
                    <a:pt x="228600" y="381000"/>
                  </a:lnTo>
                  <a:lnTo>
                    <a:pt x="152400" y="381000"/>
                  </a:lnTo>
                  <a:lnTo>
                    <a:pt x="152400" y="1371600"/>
                  </a:lnTo>
                  <a:lnTo>
                    <a:pt x="0" y="1371600"/>
                  </a:lnTo>
                  <a:lnTo>
                    <a:pt x="0" y="228600"/>
                  </a:lnTo>
                  <a:cubicBezTo>
                    <a:pt x="25400" y="0"/>
                    <a:pt x="12700" y="38100"/>
                    <a:pt x="152400" y="0"/>
                  </a:cubicBezTo>
                  <a:close/>
                </a:path>
              </a:pathLst>
            </a:custGeom>
            <a:gradFill flip="none" rotWithShape="1">
              <a:gsLst>
                <a:gs pos="29000">
                  <a:schemeClr val="accent1"/>
                </a:gs>
                <a:gs pos="60000">
                  <a:schemeClr val="accent3"/>
                </a:gs>
                <a:gs pos="97000">
                  <a:schemeClr val="accent2"/>
                </a:gs>
              </a:gsLst>
              <a:lin ang="5400000" scaled="0"/>
              <a:tileRect/>
            </a:gradFill>
            <a:ln w="1905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grpSp>
      <p:grpSp>
        <p:nvGrpSpPr>
          <p:cNvPr id="34" name="Group 33"/>
          <p:cNvGrpSpPr/>
          <p:nvPr/>
        </p:nvGrpSpPr>
        <p:grpSpPr>
          <a:xfrm>
            <a:off x="6227792" y="2260599"/>
            <a:ext cx="635141" cy="1750363"/>
            <a:chOff x="-1371600" y="940042"/>
            <a:chExt cx="1041400" cy="2869958"/>
          </a:xfrm>
          <a:solidFill>
            <a:schemeClr val="tx2">
              <a:lumMod val="40000"/>
              <a:lumOff val="60000"/>
            </a:schemeClr>
          </a:solidFill>
        </p:grpSpPr>
        <p:sp>
          <p:nvSpPr>
            <p:cNvPr id="35" name="Oval 34"/>
            <p:cNvSpPr/>
            <p:nvPr/>
          </p:nvSpPr>
          <p:spPr>
            <a:xfrm>
              <a:off x="-1186702" y="940042"/>
              <a:ext cx="644996" cy="644996"/>
            </a:xfrm>
            <a:prstGeom prst="ellipse">
              <a:avLst/>
            </a:prstGeom>
            <a:grpFill/>
            <a:ln w="1905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sp>
          <p:nvSpPr>
            <p:cNvPr id="36" name="Freeform 35"/>
            <p:cNvSpPr/>
            <p:nvPr/>
          </p:nvSpPr>
          <p:spPr>
            <a:xfrm>
              <a:off x="-1371600" y="1600200"/>
              <a:ext cx="1041400" cy="2209800"/>
            </a:xfrm>
            <a:custGeom>
              <a:avLst/>
              <a:gdLst>
                <a:gd name="connsiteX0" fmla="*/ 63500 w 1130300"/>
                <a:gd name="connsiteY0" fmla="*/ 0 h 3022600"/>
                <a:gd name="connsiteX1" fmla="*/ 939800 w 1130300"/>
                <a:gd name="connsiteY1" fmla="*/ 0 h 3022600"/>
                <a:gd name="connsiteX2" fmla="*/ 1130300 w 1130300"/>
                <a:gd name="connsiteY2" fmla="*/ 215900 h 3022600"/>
                <a:gd name="connsiteX3" fmla="*/ 1130300 w 1130300"/>
                <a:gd name="connsiteY3" fmla="*/ 1333500 h 3022600"/>
                <a:gd name="connsiteX4" fmla="*/ 952500 w 1130300"/>
                <a:gd name="connsiteY4" fmla="*/ 1333500 h 3022600"/>
                <a:gd name="connsiteX5" fmla="*/ 952500 w 1130300"/>
                <a:gd name="connsiteY5" fmla="*/ 330200 h 3022600"/>
                <a:gd name="connsiteX6" fmla="*/ 889000 w 1130300"/>
                <a:gd name="connsiteY6" fmla="*/ 330200 h 3022600"/>
                <a:gd name="connsiteX7" fmla="*/ 889000 w 1130300"/>
                <a:gd name="connsiteY7" fmla="*/ 3022600 h 3022600"/>
                <a:gd name="connsiteX8" fmla="*/ 635000 w 1130300"/>
                <a:gd name="connsiteY8" fmla="*/ 3022600 h 3022600"/>
                <a:gd name="connsiteX9" fmla="*/ 635000 w 1130300"/>
                <a:gd name="connsiteY9" fmla="*/ 1600200 h 3022600"/>
                <a:gd name="connsiteX10" fmla="*/ 571500 w 1130300"/>
                <a:gd name="connsiteY10" fmla="*/ 1600200 h 3022600"/>
                <a:gd name="connsiteX11" fmla="*/ 571500 w 1130300"/>
                <a:gd name="connsiteY11" fmla="*/ 3009900 h 3022600"/>
                <a:gd name="connsiteX12" fmla="*/ 292100 w 1130300"/>
                <a:gd name="connsiteY12" fmla="*/ 3022600 h 3022600"/>
                <a:gd name="connsiteX13" fmla="*/ 292100 w 1130300"/>
                <a:gd name="connsiteY13" fmla="*/ 317500 h 3022600"/>
                <a:gd name="connsiteX14" fmla="*/ 203200 w 1130300"/>
                <a:gd name="connsiteY14" fmla="*/ 317500 h 3022600"/>
                <a:gd name="connsiteX15" fmla="*/ 203200 w 1130300"/>
                <a:gd name="connsiteY15" fmla="*/ 1333500 h 3022600"/>
                <a:gd name="connsiteX16" fmla="*/ 0 w 1130300"/>
                <a:gd name="connsiteY16" fmla="*/ 1333500 h 3022600"/>
                <a:gd name="connsiteX17" fmla="*/ 0 w 1130300"/>
                <a:gd name="connsiteY17" fmla="*/ 177800 h 3022600"/>
                <a:gd name="connsiteX18" fmla="*/ 63500 w 1130300"/>
                <a:gd name="connsiteY18" fmla="*/ 0 h 3022600"/>
                <a:gd name="connsiteX0" fmla="*/ 241300 w 1130300"/>
                <a:gd name="connsiteY0" fmla="*/ 0 h 3048000"/>
                <a:gd name="connsiteX1" fmla="*/ 939800 w 1130300"/>
                <a:gd name="connsiteY1" fmla="*/ 2540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1651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228600 h 3048000"/>
                <a:gd name="connsiteX18" fmla="*/ 241300 w 11303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1400" h="3048000">
                  <a:moveTo>
                    <a:pt x="152400" y="0"/>
                  </a:moveTo>
                  <a:lnTo>
                    <a:pt x="838200" y="0"/>
                  </a:lnTo>
                  <a:cubicBezTo>
                    <a:pt x="986367" y="40217"/>
                    <a:pt x="1007533" y="14817"/>
                    <a:pt x="1041400" y="241300"/>
                  </a:cubicBezTo>
                  <a:lnTo>
                    <a:pt x="1041400" y="1358900"/>
                  </a:lnTo>
                  <a:lnTo>
                    <a:pt x="863600" y="1358900"/>
                  </a:lnTo>
                  <a:lnTo>
                    <a:pt x="863600" y="355600"/>
                  </a:lnTo>
                  <a:lnTo>
                    <a:pt x="800100" y="355600"/>
                  </a:lnTo>
                  <a:lnTo>
                    <a:pt x="800100" y="3048000"/>
                  </a:lnTo>
                  <a:lnTo>
                    <a:pt x="546100" y="3048000"/>
                  </a:lnTo>
                  <a:lnTo>
                    <a:pt x="546100" y="1625600"/>
                  </a:lnTo>
                  <a:cubicBezTo>
                    <a:pt x="535517" y="1388533"/>
                    <a:pt x="497417" y="1388533"/>
                    <a:pt x="482600" y="1625600"/>
                  </a:cubicBezTo>
                  <a:lnTo>
                    <a:pt x="457200" y="3048000"/>
                  </a:lnTo>
                  <a:lnTo>
                    <a:pt x="228600" y="3048000"/>
                  </a:lnTo>
                  <a:lnTo>
                    <a:pt x="228600" y="381000"/>
                  </a:lnTo>
                  <a:lnTo>
                    <a:pt x="152400" y="381000"/>
                  </a:lnTo>
                  <a:lnTo>
                    <a:pt x="152400" y="1371600"/>
                  </a:lnTo>
                  <a:lnTo>
                    <a:pt x="0" y="1371600"/>
                  </a:lnTo>
                  <a:lnTo>
                    <a:pt x="0" y="228600"/>
                  </a:lnTo>
                  <a:cubicBezTo>
                    <a:pt x="25400" y="0"/>
                    <a:pt x="12700" y="38100"/>
                    <a:pt x="152400" y="0"/>
                  </a:cubicBezTo>
                  <a:close/>
                </a:path>
              </a:pathLst>
            </a:custGeom>
            <a:gradFill flip="none" rotWithShape="1">
              <a:gsLst>
                <a:gs pos="0">
                  <a:schemeClr val="tx2">
                    <a:lumMod val="40000"/>
                    <a:lumOff val="60000"/>
                  </a:schemeClr>
                </a:gs>
                <a:gs pos="100000">
                  <a:schemeClr val="accent3"/>
                </a:gs>
              </a:gsLst>
              <a:lin ang="5640000" scaled="0"/>
              <a:tileRect/>
            </a:gradFill>
            <a:ln w="1905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grpSp>
      <p:grpSp>
        <p:nvGrpSpPr>
          <p:cNvPr id="37" name="Group 36"/>
          <p:cNvGrpSpPr/>
          <p:nvPr/>
        </p:nvGrpSpPr>
        <p:grpSpPr>
          <a:xfrm>
            <a:off x="5213698" y="4624740"/>
            <a:ext cx="635141" cy="1750363"/>
            <a:chOff x="-1371600" y="856750"/>
            <a:chExt cx="1041400" cy="2869958"/>
          </a:xfrm>
          <a:gradFill flip="none" rotWithShape="1">
            <a:gsLst>
              <a:gs pos="0">
                <a:schemeClr val="tx2">
                  <a:lumMod val="40000"/>
                  <a:lumOff val="60000"/>
                </a:schemeClr>
              </a:gs>
              <a:gs pos="100000">
                <a:schemeClr val="accent2"/>
              </a:gs>
            </a:gsLst>
            <a:lin ang="5700000" scaled="0"/>
            <a:tileRect/>
          </a:gradFill>
        </p:grpSpPr>
        <p:sp>
          <p:nvSpPr>
            <p:cNvPr id="38" name="Oval 37"/>
            <p:cNvSpPr/>
            <p:nvPr/>
          </p:nvSpPr>
          <p:spPr>
            <a:xfrm>
              <a:off x="-1186702" y="856750"/>
              <a:ext cx="644997" cy="644997"/>
            </a:xfrm>
            <a:prstGeom prst="ellipse">
              <a:avLst/>
            </a:prstGeom>
            <a:grpFill/>
            <a:ln w="1905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sp>
          <p:nvSpPr>
            <p:cNvPr id="39" name="Freeform 38"/>
            <p:cNvSpPr/>
            <p:nvPr/>
          </p:nvSpPr>
          <p:spPr>
            <a:xfrm>
              <a:off x="-1371600" y="1516908"/>
              <a:ext cx="1041400" cy="2209800"/>
            </a:xfrm>
            <a:custGeom>
              <a:avLst/>
              <a:gdLst>
                <a:gd name="connsiteX0" fmla="*/ 63500 w 1130300"/>
                <a:gd name="connsiteY0" fmla="*/ 0 h 3022600"/>
                <a:gd name="connsiteX1" fmla="*/ 939800 w 1130300"/>
                <a:gd name="connsiteY1" fmla="*/ 0 h 3022600"/>
                <a:gd name="connsiteX2" fmla="*/ 1130300 w 1130300"/>
                <a:gd name="connsiteY2" fmla="*/ 215900 h 3022600"/>
                <a:gd name="connsiteX3" fmla="*/ 1130300 w 1130300"/>
                <a:gd name="connsiteY3" fmla="*/ 1333500 h 3022600"/>
                <a:gd name="connsiteX4" fmla="*/ 952500 w 1130300"/>
                <a:gd name="connsiteY4" fmla="*/ 1333500 h 3022600"/>
                <a:gd name="connsiteX5" fmla="*/ 952500 w 1130300"/>
                <a:gd name="connsiteY5" fmla="*/ 330200 h 3022600"/>
                <a:gd name="connsiteX6" fmla="*/ 889000 w 1130300"/>
                <a:gd name="connsiteY6" fmla="*/ 330200 h 3022600"/>
                <a:gd name="connsiteX7" fmla="*/ 889000 w 1130300"/>
                <a:gd name="connsiteY7" fmla="*/ 3022600 h 3022600"/>
                <a:gd name="connsiteX8" fmla="*/ 635000 w 1130300"/>
                <a:gd name="connsiteY8" fmla="*/ 3022600 h 3022600"/>
                <a:gd name="connsiteX9" fmla="*/ 635000 w 1130300"/>
                <a:gd name="connsiteY9" fmla="*/ 1600200 h 3022600"/>
                <a:gd name="connsiteX10" fmla="*/ 571500 w 1130300"/>
                <a:gd name="connsiteY10" fmla="*/ 1600200 h 3022600"/>
                <a:gd name="connsiteX11" fmla="*/ 571500 w 1130300"/>
                <a:gd name="connsiteY11" fmla="*/ 3009900 h 3022600"/>
                <a:gd name="connsiteX12" fmla="*/ 292100 w 1130300"/>
                <a:gd name="connsiteY12" fmla="*/ 3022600 h 3022600"/>
                <a:gd name="connsiteX13" fmla="*/ 292100 w 1130300"/>
                <a:gd name="connsiteY13" fmla="*/ 317500 h 3022600"/>
                <a:gd name="connsiteX14" fmla="*/ 203200 w 1130300"/>
                <a:gd name="connsiteY14" fmla="*/ 317500 h 3022600"/>
                <a:gd name="connsiteX15" fmla="*/ 203200 w 1130300"/>
                <a:gd name="connsiteY15" fmla="*/ 1333500 h 3022600"/>
                <a:gd name="connsiteX16" fmla="*/ 0 w 1130300"/>
                <a:gd name="connsiteY16" fmla="*/ 1333500 h 3022600"/>
                <a:gd name="connsiteX17" fmla="*/ 0 w 1130300"/>
                <a:gd name="connsiteY17" fmla="*/ 177800 h 3022600"/>
                <a:gd name="connsiteX18" fmla="*/ 63500 w 1130300"/>
                <a:gd name="connsiteY18" fmla="*/ 0 h 3022600"/>
                <a:gd name="connsiteX0" fmla="*/ 241300 w 1130300"/>
                <a:gd name="connsiteY0" fmla="*/ 0 h 3048000"/>
                <a:gd name="connsiteX1" fmla="*/ 939800 w 1130300"/>
                <a:gd name="connsiteY1" fmla="*/ 2540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1651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228600 h 3048000"/>
                <a:gd name="connsiteX18" fmla="*/ 241300 w 11303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1400" h="3048000">
                  <a:moveTo>
                    <a:pt x="152400" y="0"/>
                  </a:moveTo>
                  <a:lnTo>
                    <a:pt x="838200" y="0"/>
                  </a:lnTo>
                  <a:cubicBezTo>
                    <a:pt x="986367" y="40217"/>
                    <a:pt x="1007533" y="14817"/>
                    <a:pt x="1041400" y="241300"/>
                  </a:cubicBezTo>
                  <a:lnTo>
                    <a:pt x="1041400" y="1358900"/>
                  </a:lnTo>
                  <a:lnTo>
                    <a:pt x="863600" y="1358900"/>
                  </a:lnTo>
                  <a:lnTo>
                    <a:pt x="863600" y="355600"/>
                  </a:lnTo>
                  <a:lnTo>
                    <a:pt x="800100" y="355600"/>
                  </a:lnTo>
                  <a:lnTo>
                    <a:pt x="800100" y="3048000"/>
                  </a:lnTo>
                  <a:lnTo>
                    <a:pt x="546100" y="3048000"/>
                  </a:lnTo>
                  <a:lnTo>
                    <a:pt x="546100" y="1625600"/>
                  </a:lnTo>
                  <a:cubicBezTo>
                    <a:pt x="535517" y="1388533"/>
                    <a:pt x="497417" y="1388533"/>
                    <a:pt x="482600" y="1625600"/>
                  </a:cubicBezTo>
                  <a:lnTo>
                    <a:pt x="457200" y="3048000"/>
                  </a:lnTo>
                  <a:lnTo>
                    <a:pt x="228600" y="3048000"/>
                  </a:lnTo>
                  <a:lnTo>
                    <a:pt x="228600" y="381000"/>
                  </a:lnTo>
                  <a:lnTo>
                    <a:pt x="152400" y="381000"/>
                  </a:lnTo>
                  <a:lnTo>
                    <a:pt x="152400" y="1371600"/>
                  </a:lnTo>
                  <a:lnTo>
                    <a:pt x="0" y="1371600"/>
                  </a:lnTo>
                  <a:lnTo>
                    <a:pt x="0" y="228600"/>
                  </a:lnTo>
                  <a:cubicBezTo>
                    <a:pt x="25400" y="0"/>
                    <a:pt x="12700" y="38100"/>
                    <a:pt x="152400" y="0"/>
                  </a:cubicBezTo>
                  <a:close/>
                </a:path>
              </a:pathLst>
            </a:custGeom>
            <a:grpFill/>
            <a:ln w="1905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grpSp>
      <p:grpSp>
        <p:nvGrpSpPr>
          <p:cNvPr id="40" name="Group 39"/>
          <p:cNvGrpSpPr/>
          <p:nvPr/>
        </p:nvGrpSpPr>
        <p:grpSpPr>
          <a:xfrm>
            <a:off x="3679900" y="4453163"/>
            <a:ext cx="635141" cy="1750363"/>
            <a:chOff x="-1371600" y="940042"/>
            <a:chExt cx="1041400" cy="2869958"/>
          </a:xfrm>
          <a:solidFill>
            <a:schemeClr val="accent2"/>
          </a:solidFill>
          <a:effectLst>
            <a:glow rad="228600">
              <a:schemeClr val="accent2">
                <a:satMod val="175000"/>
                <a:alpha val="40000"/>
              </a:schemeClr>
            </a:glow>
          </a:effectLst>
        </p:grpSpPr>
        <p:sp>
          <p:nvSpPr>
            <p:cNvPr id="41" name="Oval 40"/>
            <p:cNvSpPr/>
            <p:nvPr/>
          </p:nvSpPr>
          <p:spPr>
            <a:xfrm>
              <a:off x="-1186702" y="940042"/>
              <a:ext cx="644996" cy="644996"/>
            </a:xfrm>
            <a:prstGeom prst="ellipse">
              <a:avLst/>
            </a:prstGeom>
            <a:grpFill/>
            <a:ln w="1905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sp>
          <p:nvSpPr>
            <p:cNvPr id="42" name="Freeform 41"/>
            <p:cNvSpPr/>
            <p:nvPr/>
          </p:nvSpPr>
          <p:spPr>
            <a:xfrm>
              <a:off x="-1371600" y="1600200"/>
              <a:ext cx="1041400" cy="2209800"/>
            </a:xfrm>
            <a:custGeom>
              <a:avLst/>
              <a:gdLst>
                <a:gd name="connsiteX0" fmla="*/ 63500 w 1130300"/>
                <a:gd name="connsiteY0" fmla="*/ 0 h 3022600"/>
                <a:gd name="connsiteX1" fmla="*/ 939800 w 1130300"/>
                <a:gd name="connsiteY1" fmla="*/ 0 h 3022600"/>
                <a:gd name="connsiteX2" fmla="*/ 1130300 w 1130300"/>
                <a:gd name="connsiteY2" fmla="*/ 215900 h 3022600"/>
                <a:gd name="connsiteX3" fmla="*/ 1130300 w 1130300"/>
                <a:gd name="connsiteY3" fmla="*/ 1333500 h 3022600"/>
                <a:gd name="connsiteX4" fmla="*/ 952500 w 1130300"/>
                <a:gd name="connsiteY4" fmla="*/ 1333500 h 3022600"/>
                <a:gd name="connsiteX5" fmla="*/ 952500 w 1130300"/>
                <a:gd name="connsiteY5" fmla="*/ 330200 h 3022600"/>
                <a:gd name="connsiteX6" fmla="*/ 889000 w 1130300"/>
                <a:gd name="connsiteY6" fmla="*/ 330200 h 3022600"/>
                <a:gd name="connsiteX7" fmla="*/ 889000 w 1130300"/>
                <a:gd name="connsiteY7" fmla="*/ 3022600 h 3022600"/>
                <a:gd name="connsiteX8" fmla="*/ 635000 w 1130300"/>
                <a:gd name="connsiteY8" fmla="*/ 3022600 h 3022600"/>
                <a:gd name="connsiteX9" fmla="*/ 635000 w 1130300"/>
                <a:gd name="connsiteY9" fmla="*/ 1600200 h 3022600"/>
                <a:gd name="connsiteX10" fmla="*/ 571500 w 1130300"/>
                <a:gd name="connsiteY10" fmla="*/ 1600200 h 3022600"/>
                <a:gd name="connsiteX11" fmla="*/ 571500 w 1130300"/>
                <a:gd name="connsiteY11" fmla="*/ 3009900 h 3022600"/>
                <a:gd name="connsiteX12" fmla="*/ 292100 w 1130300"/>
                <a:gd name="connsiteY12" fmla="*/ 3022600 h 3022600"/>
                <a:gd name="connsiteX13" fmla="*/ 292100 w 1130300"/>
                <a:gd name="connsiteY13" fmla="*/ 317500 h 3022600"/>
                <a:gd name="connsiteX14" fmla="*/ 203200 w 1130300"/>
                <a:gd name="connsiteY14" fmla="*/ 317500 h 3022600"/>
                <a:gd name="connsiteX15" fmla="*/ 203200 w 1130300"/>
                <a:gd name="connsiteY15" fmla="*/ 1333500 h 3022600"/>
                <a:gd name="connsiteX16" fmla="*/ 0 w 1130300"/>
                <a:gd name="connsiteY16" fmla="*/ 1333500 h 3022600"/>
                <a:gd name="connsiteX17" fmla="*/ 0 w 1130300"/>
                <a:gd name="connsiteY17" fmla="*/ 177800 h 3022600"/>
                <a:gd name="connsiteX18" fmla="*/ 63500 w 1130300"/>
                <a:gd name="connsiteY18" fmla="*/ 0 h 3022600"/>
                <a:gd name="connsiteX0" fmla="*/ 241300 w 1130300"/>
                <a:gd name="connsiteY0" fmla="*/ 0 h 3048000"/>
                <a:gd name="connsiteX1" fmla="*/ 939800 w 1130300"/>
                <a:gd name="connsiteY1" fmla="*/ 2540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1651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228600 h 3048000"/>
                <a:gd name="connsiteX18" fmla="*/ 241300 w 11303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1400" h="3048000">
                  <a:moveTo>
                    <a:pt x="152400" y="0"/>
                  </a:moveTo>
                  <a:lnTo>
                    <a:pt x="838200" y="0"/>
                  </a:lnTo>
                  <a:cubicBezTo>
                    <a:pt x="986367" y="40217"/>
                    <a:pt x="1007533" y="14817"/>
                    <a:pt x="1041400" y="241300"/>
                  </a:cubicBezTo>
                  <a:lnTo>
                    <a:pt x="1041400" y="1358900"/>
                  </a:lnTo>
                  <a:lnTo>
                    <a:pt x="863600" y="1358900"/>
                  </a:lnTo>
                  <a:lnTo>
                    <a:pt x="863600" y="355600"/>
                  </a:lnTo>
                  <a:lnTo>
                    <a:pt x="800100" y="355600"/>
                  </a:lnTo>
                  <a:lnTo>
                    <a:pt x="800100" y="3048000"/>
                  </a:lnTo>
                  <a:lnTo>
                    <a:pt x="546100" y="3048000"/>
                  </a:lnTo>
                  <a:lnTo>
                    <a:pt x="546100" y="1625600"/>
                  </a:lnTo>
                  <a:cubicBezTo>
                    <a:pt x="535517" y="1388533"/>
                    <a:pt x="497417" y="1388533"/>
                    <a:pt x="482600" y="1625600"/>
                  </a:cubicBezTo>
                  <a:lnTo>
                    <a:pt x="457200" y="3048000"/>
                  </a:lnTo>
                  <a:lnTo>
                    <a:pt x="228600" y="3048000"/>
                  </a:lnTo>
                  <a:lnTo>
                    <a:pt x="228600" y="381000"/>
                  </a:lnTo>
                  <a:lnTo>
                    <a:pt x="152400" y="381000"/>
                  </a:lnTo>
                  <a:lnTo>
                    <a:pt x="152400" y="1371600"/>
                  </a:lnTo>
                  <a:lnTo>
                    <a:pt x="0" y="1371600"/>
                  </a:lnTo>
                  <a:lnTo>
                    <a:pt x="0" y="228600"/>
                  </a:lnTo>
                  <a:cubicBezTo>
                    <a:pt x="25400" y="0"/>
                    <a:pt x="12700" y="38100"/>
                    <a:pt x="152400" y="0"/>
                  </a:cubicBezTo>
                  <a:close/>
                </a:path>
              </a:pathLst>
            </a:custGeom>
            <a:grpFill/>
            <a:ln w="1905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grpSp>
      <p:grpSp>
        <p:nvGrpSpPr>
          <p:cNvPr id="43" name="Group 7"/>
          <p:cNvGrpSpPr>
            <a:grpSpLocks/>
          </p:cNvGrpSpPr>
          <p:nvPr/>
        </p:nvGrpSpPr>
        <p:grpSpPr bwMode="auto">
          <a:xfrm>
            <a:off x="3148013" y="1903413"/>
            <a:ext cx="635000" cy="1751012"/>
            <a:chOff x="4914218" y="1828609"/>
            <a:chExt cx="569868" cy="1570479"/>
          </a:xfrm>
        </p:grpSpPr>
        <p:grpSp>
          <p:nvGrpSpPr>
            <p:cNvPr id="44" name="Group 43"/>
            <p:cNvGrpSpPr/>
            <p:nvPr/>
          </p:nvGrpSpPr>
          <p:grpSpPr>
            <a:xfrm>
              <a:off x="4914218" y="1828609"/>
              <a:ext cx="569868" cy="1570479"/>
              <a:chOff x="-1371600" y="940042"/>
              <a:chExt cx="1041400" cy="2869958"/>
            </a:xfrm>
            <a:solidFill>
              <a:schemeClr val="accent1"/>
            </a:solidFill>
          </p:grpSpPr>
          <p:sp>
            <p:nvSpPr>
              <p:cNvPr id="46" name="Oval 45"/>
              <p:cNvSpPr/>
              <p:nvPr/>
            </p:nvSpPr>
            <p:spPr>
              <a:xfrm>
                <a:off x="-1186702" y="940042"/>
                <a:ext cx="644996" cy="644996"/>
              </a:xfrm>
              <a:prstGeom prst="ellipse">
                <a:avLst/>
              </a:prstGeom>
              <a:grpFill/>
              <a:ln w="19050" cmpd="sng">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sp>
            <p:nvSpPr>
              <p:cNvPr id="47" name="Freeform 46"/>
              <p:cNvSpPr/>
              <p:nvPr/>
            </p:nvSpPr>
            <p:spPr>
              <a:xfrm>
                <a:off x="-1371600" y="1600200"/>
                <a:ext cx="1041400" cy="2209800"/>
              </a:xfrm>
              <a:custGeom>
                <a:avLst/>
                <a:gdLst>
                  <a:gd name="connsiteX0" fmla="*/ 63500 w 1130300"/>
                  <a:gd name="connsiteY0" fmla="*/ 0 h 3022600"/>
                  <a:gd name="connsiteX1" fmla="*/ 939800 w 1130300"/>
                  <a:gd name="connsiteY1" fmla="*/ 0 h 3022600"/>
                  <a:gd name="connsiteX2" fmla="*/ 1130300 w 1130300"/>
                  <a:gd name="connsiteY2" fmla="*/ 215900 h 3022600"/>
                  <a:gd name="connsiteX3" fmla="*/ 1130300 w 1130300"/>
                  <a:gd name="connsiteY3" fmla="*/ 1333500 h 3022600"/>
                  <a:gd name="connsiteX4" fmla="*/ 952500 w 1130300"/>
                  <a:gd name="connsiteY4" fmla="*/ 1333500 h 3022600"/>
                  <a:gd name="connsiteX5" fmla="*/ 952500 w 1130300"/>
                  <a:gd name="connsiteY5" fmla="*/ 330200 h 3022600"/>
                  <a:gd name="connsiteX6" fmla="*/ 889000 w 1130300"/>
                  <a:gd name="connsiteY6" fmla="*/ 330200 h 3022600"/>
                  <a:gd name="connsiteX7" fmla="*/ 889000 w 1130300"/>
                  <a:gd name="connsiteY7" fmla="*/ 3022600 h 3022600"/>
                  <a:gd name="connsiteX8" fmla="*/ 635000 w 1130300"/>
                  <a:gd name="connsiteY8" fmla="*/ 3022600 h 3022600"/>
                  <a:gd name="connsiteX9" fmla="*/ 635000 w 1130300"/>
                  <a:gd name="connsiteY9" fmla="*/ 1600200 h 3022600"/>
                  <a:gd name="connsiteX10" fmla="*/ 571500 w 1130300"/>
                  <a:gd name="connsiteY10" fmla="*/ 1600200 h 3022600"/>
                  <a:gd name="connsiteX11" fmla="*/ 571500 w 1130300"/>
                  <a:gd name="connsiteY11" fmla="*/ 3009900 h 3022600"/>
                  <a:gd name="connsiteX12" fmla="*/ 292100 w 1130300"/>
                  <a:gd name="connsiteY12" fmla="*/ 3022600 h 3022600"/>
                  <a:gd name="connsiteX13" fmla="*/ 292100 w 1130300"/>
                  <a:gd name="connsiteY13" fmla="*/ 317500 h 3022600"/>
                  <a:gd name="connsiteX14" fmla="*/ 203200 w 1130300"/>
                  <a:gd name="connsiteY14" fmla="*/ 317500 h 3022600"/>
                  <a:gd name="connsiteX15" fmla="*/ 203200 w 1130300"/>
                  <a:gd name="connsiteY15" fmla="*/ 1333500 h 3022600"/>
                  <a:gd name="connsiteX16" fmla="*/ 0 w 1130300"/>
                  <a:gd name="connsiteY16" fmla="*/ 1333500 h 3022600"/>
                  <a:gd name="connsiteX17" fmla="*/ 0 w 1130300"/>
                  <a:gd name="connsiteY17" fmla="*/ 177800 h 3022600"/>
                  <a:gd name="connsiteX18" fmla="*/ 63500 w 1130300"/>
                  <a:gd name="connsiteY18" fmla="*/ 0 h 3022600"/>
                  <a:gd name="connsiteX0" fmla="*/ 241300 w 1130300"/>
                  <a:gd name="connsiteY0" fmla="*/ 0 h 3048000"/>
                  <a:gd name="connsiteX1" fmla="*/ 939800 w 1130300"/>
                  <a:gd name="connsiteY1" fmla="*/ 2540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1651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228600 h 3048000"/>
                  <a:gd name="connsiteX18" fmla="*/ 241300 w 11303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1400" h="3048000">
                    <a:moveTo>
                      <a:pt x="152400" y="0"/>
                    </a:moveTo>
                    <a:lnTo>
                      <a:pt x="838200" y="0"/>
                    </a:lnTo>
                    <a:cubicBezTo>
                      <a:pt x="986367" y="40217"/>
                      <a:pt x="1007533" y="14817"/>
                      <a:pt x="1041400" y="241300"/>
                    </a:cubicBezTo>
                    <a:lnTo>
                      <a:pt x="1041400" y="1358900"/>
                    </a:lnTo>
                    <a:lnTo>
                      <a:pt x="863600" y="1358900"/>
                    </a:lnTo>
                    <a:lnTo>
                      <a:pt x="863600" y="355600"/>
                    </a:lnTo>
                    <a:lnTo>
                      <a:pt x="800100" y="355600"/>
                    </a:lnTo>
                    <a:lnTo>
                      <a:pt x="800100" y="3048000"/>
                    </a:lnTo>
                    <a:lnTo>
                      <a:pt x="546100" y="3048000"/>
                    </a:lnTo>
                    <a:lnTo>
                      <a:pt x="546100" y="1625600"/>
                    </a:lnTo>
                    <a:cubicBezTo>
                      <a:pt x="535517" y="1388533"/>
                      <a:pt x="497417" y="1388533"/>
                      <a:pt x="482600" y="1625600"/>
                    </a:cubicBezTo>
                    <a:lnTo>
                      <a:pt x="457200" y="3048000"/>
                    </a:lnTo>
                    <a:lnTo>
                      <a:pt x="228600" y="3048000"/>
                    </a:lnTo>
                    <a:lnTo>
                      <a:pt x="228600" y="381000"/>
                    </a:lnTo>
                    <a:lnTo>
                      <a:pt x="152400" y="381000"/>
                    </a:lnTo>
                    <a:lnTo>
                      <a:pt x="152400" y="1371600"/>
                    </a:lnTo>
                    <a:lnTo>
                      <a:pt x="0" y="1371600"/>
                    </a:lnTo>
                    <a:lnTo>
                      <a:pt x="0" y="228600"/>
                    </a:lnTo>
                    <a:cubicBezTo>
                      <a:pt x="25400" y="0"/>
                      <a:pt x="12700" y="38100"/>
                      <a:pt x="152400" y="0"/>
                    </a:cubicBezTo>
                    <a:close/>
                  </a:path>
                </a:pathLst>
              </a:custGeom>
              <a:gradFill flip="none" rotWithShape="1">
                <a:gsLst>
                  <a:gs pos="29000">
                    <a:schemeClr val="accent1"/>
                  </a:gs>
                  <a:gs pos="60000">
                    <a:schemeClr val="accent3"/>
                  </a:gs>
                  <a:gs pos="97000">
                    <a:schemeClr val="accent2"/>
                  </a:gs>
                </a:gsLst>
                <a:lin ang="5640000" scaled="0"/>
                <a:tileRect/>
              </a:gradFill>
              <a:ln w="19050" cmpd="sng">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grpSp>
        <p:sp>
          <p:nvSpPr>
            <p:cNvPr id="45" name="Heart 44"/>
            <p:cNvSpPr/>
            <p:nvPr/>
          </p:nvSpPr>
          <p:spPr>
            <a:xfrm>
              <a:off x="5071948" y="2230351"/>
              <a:ext cx="293411" cy="293411"/>
            </a:xfrm>
            <a:prstGeom prst="heart">
              <a:avLst/>
            </a:prstGeom>
            <a:solidFill>
              <a:srgbClr val="0063BE"/>
            </a:solidFill>
            <a:ln w="28575">
              <a:no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grpSp>
      <p:grpSp>
        <p:nvGrpSpPr>
          <p:cNvPr id="48" name="Group 47"/>
          <p:cNvGrpSpPr/>
          <p:nvPr/>
        </p:nvGrpSpPr>
        <p:grpSpPr>
          <a:xfrm>
            <a:off x="6862933" y="2994285"/>
            <a:ext cx="635141" cy="1750363"/>
            <a:chOff x="8247945" y="2807409"/>
            <a:chExt cx="569868" cy="1570479"/>
          </a:xfrm>
          <a:effectLst>
            <a:glow rad="228600">
              <a:schemeClr val="accent3">
                <a:satMod val="175000"/>
                <a:alpha val="40000"/>
              </a:schemeClr>
            </a:glow>
          </a:effectLst>
        </p:grpSpPr>
        <p:grpSp>
          <p:nvGrpSpPr>
            <p:cNvPr id="49" name="Group 48"/>
            <p:cNvGrpSpPr/>
            <p:nvPr/>
          </p:nvGrpSpPr>
          <p:grpSpPr>
            <a:xfrm>
              <a:off x="8247945" y="2807409"/>
              <a:ext cx="569868" cy="1570479"/>
              <a:chOff x="-1371600" y="940042"/>
              <a:chExt cx="1041400" cy="2869958"/>
            </a:xfrm>
            <a:solidFill>
              <a:schemeClr val="accent3"/>
            </a:solidFill>
          </p:grpSpPr>
          <p:sp>
            <p:nvSpPr>
              <p:cNvPr id="51" name="Oval 50"/>
              <p:cNvSpPr/>
              <p:nvPr/>
            </p:nvSpPr>
            <p:spPr>
              <a:xfrm>
                <a:off x="-1186702" y="940042"/>
                <a:ext cx="644996" cy="644996"/>
              </a:xfrm>
              <a:prstGeom prst="ellipse">
                <a:avLst/>
              </a:prstGeom>
              <a:grpFill/>
              <a:ln w="19050" cmpd="sng">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sp>
            <p:nvSpPr>
              <p:cNvPr id="52" name="Freeform 51"/>
              <p:cNvSpPr/>
              <p:nvPr/>
            </p:nvSpPr>
            <p:spPr>
              <a:xfrm>
                <a:off x="-1371600" y="1600200"/>
                <a:ext cx="1041400" cy="2209800"/>
              </a:xfrm>
              <a:custGeom>
                <a:avLst/>
                <a:gdLst>
                  <a:gd name="connsiteX0" fmla="*/ 63500 w 1130300"/>
                  <a:gd name="connsiteY0" fmla="*/ 0 h 3022600"/>
                  <a:gd name="connsiteX1" fmla="*/ 939800 w 1130300"/>
                  <a:gd name="connsiteY1" fmla="*/ 0 h 3022600"/>
                  <a:gd name="connsiteX2" fmla="*/ 1130300 w 1130300"/>
                  <a:gd name="connsiteY2" fmla="*/ 215900 h 3022600"/>
                  <a:gd name="connsiteX3" fmla="*/ 1130300 w 1130300"/>
                  <a:gd name="connsiteY3" fmla="*/ 1333500 h 3022600"/>
                  <a:gd name="connsiteX4" fmla="*/ 952500 w 1130300"/>
                  <a:gd name="connsiteY4" fmla="*/ 1333500 h 3022600"/>
                  <a:gd name="connsiteX5" fmla="*/ 952500 w 1130300"/>
                  <a:gd name="connsiteY5" fmla="*/ 330200 h 3022600"/>
                  <a:gd name="connsiteX6" fmla="*/ 889000 w 1130300"/>
                  <a:gd name="connsiteY6" fmla="*/ 330200 h 3022600"/>
                  <a:gd name="connsiteX7" fmla="*/ 889000 w 1130300"/>
                  <a:gd name="connsiteY7" fmla="*/ 3022600 h 3022600"/>
                  <a:gd name="connsiteX8" fmla="*/ 635000 w 1130300"/>
                  <a:gd name="connsiteY8" fmla="*/ 3022600 h 3022600"/>
                  <a:gd name="connsiteX9" fmla="*/ 635000 w 1130300"/>
                  <a:gd name="connsiteY9" fmla="*/ 1600200 h 3022600"/>
                  <a:gd name="connsiteX10" fmla="*/ 571500 w 1130300"/>
                  <a:gd name="connsiteY10" fmla="*/ 1600200 h 3022600"/>
                  <a:gd name="connsiteX11" fmla="*/ 571500 w 1130300"/>
                  <a:gd name="connsiteY11" fmla="*/ 3009900 h 3022600"/>
                  <a:gd name="connsiteX12" fmla="*/ 292100 w 1130300"/>
                  <a:gd name="connsiteY12" fmla="*/ 3022600 h 3022600"/>
                  <a:gd name="connsiteX13" fmla="*/ 292100 w 1130300"/>
                  <a:gd name="connsiteY13" fmla="*/ 317500 h 3022600"/>
                  <a:gd name="connsiteX14" fmla="*/ 203200 w 1130300"/>
                  <a:gd name="connsiteY14" fmla="*/ 317500 h 3022600"/>
                  <a:gd name="connsiteX15" fmla="*/ 203200 w 1130300"/>
                  <a:gd name="connsiteY15" fmla="*/ 1333500 h 3022600"/>
                  <a:gd name="connsiteX16" fmla="*/ 0 w 1130300"/>
                  <a:gd name="connsiteY16" fmla="*/ 1333500 h 3022600"/>
                  <a:gd name="connsiteX17" fmla="*/ 0 w 1130300"/>
                  <a:gd name="connsiteY17" fmla="*/ 177800 h 3022600"/>
                  <a:gd name="connsiteX18" fmla="*/ 63500 w 1130300"/>
                  <a:gd name="connsiteY18" fmla="*/ 0 h 3022600"/>
                  <a:gd name="connsiteX0" fmla="*/ 241300 w 1130300"/>
                  <a:gd name="connsiteY0" fmla="*/ 0 h 3048000"/>
                  <a:gd name="connsiteX1" fmla="*/ 939800 w 1130300"/>
                  <a:gd name="connsiteY1" fmla="*/ 2540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1651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228600 h 3048000"/>
                  <a:gd name="connsiteX18" fmla="*/ 241300 w 11303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1400" h="3048000">
                    <a:moveTo>
                      <a:pt x="152400" y="0"/>
                    </a:moveTo>
                    <a:lnTo>
                      <a:pt x="838200" y="0"/>
                    </a:lnTo>
                    <a:cubicBezTo>
                      <a:pt x="986367" y="40217"/>
                      <a:pt x="1007533" y="14817"/>
                      <a:pt x="1041400" y="241300"/>
                    </a:cubicBezTo>
                    <a:lnTo>
                      <a:pt x="1041400" y="1358900"/>
                    </a:lnTo>
                    <a:lnTo>
                      <a:pt x="863600" y="1358900"/>
                    </a:lnTo>
                    <a:lnTo>
                      <a:pt x="863600" y="355600"/>
                    </a:lnTo>
                    <a:lnTo>
                      <a:pt x="800100" y="355600"/>
                    </a:lnTo>
                    <a:lnTo>
                      <a:pt x="800100" y="3048000"/>
                    </a:lnTo>
                    <a:lnTo>
                      <a:pt x="546100" y="3048000"/>
                    </a:lnTo>
                    <a:lnTo>
                      <a:pt x="546100" y="1625600"/>
                    </a:lnTo>
                    <a:cubicBezTo>
                      <a:pt x="535517" y="1388533"/>
                      <a:pt x="497417" y="1388533"/>
                      <a:pt x="482600" y="1625600"/>
                    </a:cubicBezTo>
                    <a:lnTo>
                      <a:pt x="457200" y="3048000"/>
                    </a:lnTo>
                    <a:lnTo>
                      <a:pt x="228600" y="3048000"/>
                    </a:lnTo>
                    <a:lnTo>
                      <a:pt x="228600" y="381000"/>
                    </a:lnTo>
                    <a:lnTo>
                      <a:pt x="152400" y="381000"/>
                    </a:lnTo>
                    <a:lnTo>
                      <a:pt x="152400" y="1371600"/>
                    </a:lnTo>
                    <a:lnTo>
                      <a:pt x="0" y="1371600"/>
                    </a:lnTo>
                    <a:lnTo>
                      <a:pt x="0" y="228600"/>
                    </a:lnTo>
                    <a:cubicBezTo>
                      <a:pt x="25400" y="0"/>
                      <a:pt x="12700" y="38100"/>
                      <a:pt x="152400" y="0"/>
                    </a:cubicBezTo>
                    <a:close/>
                  </a:path>
                </a:pathLst>
              </a:custGeom>
              <a:grpFill/>
              <a:ln w="19050" cmpd="sng">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grpSp>
        <p:sp>
          <p:nvSpPr>
            <p:cNvPr id="50" name="Heart 49"/>
            <p:cNvSpPr/>
            <p:nvPr/>
          </p:nvSpPr>
          <p:spPr>
            <a:xfrm>
              <a:off x="8448425" y="3220951"/>
              <a:ext cx="293411" cy="293411"/>
            </a:xfrm>
            <a:prstGeom prst="heart">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grpSp>
      <p:grpSp>
        <p:nvGrpSpPr>
          <p:cNvPr id="53" name="Group 52"/>
          <p:cNvGrpSpPr/>
          <p:nvPr/>
        </p:nvGrpSpPr>
        <p:grpSpPr>
          <a:xfrm>
            <a:off x="4729424" y="3915955"/>
            <a:ext cx="635141" cy="1750363"/>
            <a:chOff x="-1371600" y="940042"/>
            <a:chExt cx="1041400" cy="2869958"/>
          </a:xfrm>
          <a:solidFill>
            <a:schemeClr val="tx2">
              <a:lumMod val="40000"/>
              <a:lumOff val="60000"/>
            </a:schemeClr>
          </a:solidFill>
        </p:grpSpPr>
        <p:sp>
          <p:nvSpPr>
            <p:cNvPr id="54" name="Oval 53"/>
            <p:cNvSpPr/>
            <p:nvPr/>
          </p:nvSpPr>
          <p:spPr>
            <a:xfrm>
              <a:off x="-1186702" y="940042"/>
              <a:ext cx="644996" cy="644996"/>
            </a:xfrm>
            <a:prstGeom prst="ellipse">
              <a:avLst/>
            </a:prstGeom>
            <a:grpFill/>
            <a:ln w="1905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sp>
          <p:nvSpPr>
            <p:cNvPr id="55" name="Freeform 54"/>
            <p:cNvSpPr/>
            <p:nvPr/>
          </p:nvSpPr>
          <p:spPr>
            <a:xfrm>
              <a:off x="-1371600" y="1600200"/>
              <a:ext cx="1041400" cy="2209800"/>
            </a:xfrm>
            <a:custGeom>
              <a:avLst/>
              <a:gdLst>
                <a:gd name="connsiteX0" fmla="*/ 63500 w 1130300"/>
                <a:gd name="connsiteY0" fmla="*/ 0 h 3022600"/>
                <a:gd name="connsiteX1" fmla="*/ 939800 w 1130300"/>
                <a:gd name="connsiteY1" fmla="*/ 0 h 3022600"/>
                <a:gd name="connsiteX2" fmla="*/ 1130300 w 1130300"/>
                <a:gd name="connsiteY2" fmla="*/ 215900 h 3022600"/>
                <a:gd name="connsiteX3" fmla="*/ 1130300 w 1130300"/>
                <a:gd name="connsiteY3" fmla="*/ 1333500 h 3022600"/>
                <a:gd name="connsiteX4" fmla="*/ 952500 w 1130300"/>
                <a:gd name="connsiteY4" fmla="*/ 1333500 h 3022600"/>
                <a:gd name="connsiteX5" fmla="*/ 952500 w 1130300"/>
                <a:gd name="connsiteY5" fmla="*/ 330200 h 3022600"/>
                <a:gd name="connsiteX6" fmla="*/ 889000 w 1130300"/>
                <a:gd name="connsiteY6" fmla="*/ 330200 h 3022600"/>
                <a:gd name="connsiteX7" fmla="*/ 889000 w 1130300"/>
                <a:gd name="connsiteY7" fmla="*/ 3022600 h 3022600"/>
                <a:gd name="connsiteX8" fmla="*/ 635000 w 1130300"/>
                <a:gd name="connsiteY8" fmla="*/ 3022600 h 3022600"/>
                <a:gd name="connsiteX9" fmla="*/ 635000 w 1130300"/>
                <a:gd name="connsiteY9" fmla="*/ 1600200 h 3022600"/>
                <a:gd name="connsiteX10" fmla="*/ 571500 w 1130300"/>
                <a:gd name="connsiteY10" fmla="*/ 1600200 h 3022600"/>
                <a:gd name="connsiteX11" fmla="*/ 571500 w 1130300"/>
                <a:gd name="connsiteY11" fmla="*/ 3009900 h 3022600"/>
                <a:gd name="connsiteX12" fmla="*/ 292100 w 1130300"/>
                <a:gd name="connsiteY12" fmla="*/ 3022600 h 3022600"/>
                <a:gd name="connsiteX13" fmla="*/ 292100 w 1130300"/>
                <a:gd name="connsiteY13" fmla="*/ 317500 h 3022600"/>
                <a:gd name="connsiteX14" fmla="*/ 203200 w 1130300"/>
                <a:gd name="connsiteY14" fmla="*/ 317500 h 3022600"/>
                <a:gd name="connsiteX15" fmla="*/ 203200 w 1130300"/>
                <a:gd name="connsiteY15" fmla="*/ 1333500 h 3022600"/>
                <a:gd name="connsiteX16" fmla="*/ 0 w 1130300"/>
                <a:gd name="connsiteY16" fmla="*/ 1333500 h 3022600"/>
                <a:gd name="connsiteX17" fmla="*/ 0 w 1130300"/>
                <a:gd name="connsiteY17" fmla="*/ 177800 h 3022600"/>
                <a:gd name="connsiteX18" fmla="*/ 63500 w 1130300"/>
                <a:gd name="connsiteY18" fmla="*/ 0 h 3022600"/>
                <a:gd name="connsiteX0" fmla="*/ 241300 w 1130300"/>
                <a:gd name="connsiteY0" fmla="*/ 0 h 3048000"/>
                <a:gd name="connsiteX1" fmla="*/ 939800 w 1130300"/>
                <a:gd name="connsiteY1" fmla="*/ 2540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1651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228600 h 3048000"/>
                <a:gd name="connsiteX18" fmla="*/ 241300 w 11303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1400" h="3048000">
                  <a:moveTo>
                    <a:pt x="152400" y="0"/>
                  </a:moveTo>
                  <a:lnTo>
                    <a:pt x="838200" y="0"/>
                  </a:lnTo>
                  <a:cubicBezTo>
                    <a:pt x="986367" y="40217"/>
                    <a:pt x="1007533" y="14817"/>
                    <a:pt x="1041400" y="241300"/>
                  </a:cubicBezTo>
                  <a:lnTo>
                    <a:pt x="1041400" y="1358900"/>
                  </a:lnTo>
                  <a:lnTo>
                    <a:pt x="863600" y="1358900"/>
                  </a:lnTo>
                  <a:lnTo>
                    <a:pt x="863600" y="355600"/>
                  </a:lnTo>
                  <a:lnTo>
                    <a:pt x="800100" y="355600"/>
                  </a:lnTo>
                  <a:lnTo>
                    <a:pt x="800100" y="3048000"/>
                  </a:lnTo>
                  <a:lnTo>
                    <a:pt x="546100" y="3048000"/>
                  </a:lnTo>
                  <a:lnTo>
                    <a:pt x="546100" y="1625600"/>
                  </a:lnTo>
                  <a:cubicBezTo>
                    <a:pt x="535517" y="1388533"/>
                    <a:pt x="497417" y="1388533"/>
                    <a:pt x="482600" y="1625600"/>
                  </a:cubicBezTo>
                  <a:lnTo>
                    <a:pt x="457200" y="3048000"/>
                  </a:lnTo>
                  <a:lnTo>
                    <a:pt x="228600" y="3048000"/>
                  </a:lnTo>
                  <a:lnTo>
                    <a:pt x="228600" y="381000"/>
                  </a:lnTo>
                  <a:lnTo>
                    <a:pt x="152400" y="381000"/>
                  </a:lnTo>
                  <a:lnTo>
                    <a:pt x="152400" y="1371600"/>
                  </a:lnTo>
                  <a:lnTo>
                    <a:pt x="0" y="1371600"/>
                  </a:lnTo>
                  <a:lnTo>
                    <a:pt x="0" y="228600"/>
                  </a:lnTo>
                  <a:cubicBezTo>
                    <a:pt x="25400" y="0"/>
                    <a:pt x="12700" y="38100"/>
                    <a:pt x="152400" y="0"/>
                  </a:cubicBezTo>
                  <a:close/>
                </a:path>
              </a:pathLst>
            </a:custGeom>
            <a:gradFill flip="none" rotWithShape="1">
              <a:gsLst>
                <a:gs pos="0">
                  <a:schemeClr val="accent6">
                    <a:lumMod val="20000"/>
                    <a:lumOff val="80000"/>
                  </a:schemeClr>
                </a:gs>
                <a:gs pos="76000">
                  <a:schemeClr val="accent2"/>
                </a:gs>
              </a:gsLst>
              <a:lin ang="5640000" scaled="0"/>
              <a:tileRect/>
            </a:gradFill>
            <a:ln w="1905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grpSp>
      <p:sp>
        <p:nvSpPr>
          <p:cNvPr id="59" name="TextBox 58"/>
          <p:cNvSpPr txBox="1"/>
          <p:nvPr/>
        </p:nvSpPr>
        <p:spPr>
          <a:xfrm>
            <a:off x="5597812" y="4016633"/>
            <a:ext cx="3608387" cy="1446550"/>
          </a:xfrm>
          <a:prstGeom prst="rect">
            <a:avLst/>
          </a:prstGeom>
          <a:noFill/>
        </p:spPr>
        <p:txBody>
          <a:bodyPr>
            <a:spAutoFit/>
          </a:bodyPr>
          <a:lstStyle/>
          <a:p>
            <a:pPr>
              <a:defRPr/>
            </a:pPr>
            <a:r>
              <a:rPr lang="en-US" sz="4400" b="1" dirty="0" smtClean="0">
                <a:solidFill>
                  <a:schemeClr val="accent3">
                    <a:lumMod val="50000"/>
                  </a:schemeClr>
                </a:solidFill>
                <a:effectLst>
                  <a:outerShdw blurRad="50800" dist="38100" dir="2700000" algn="tl" rotWithShape="0">
                    <a:prstClr val="black">
                      <a:alpha val="40000"/>
                    </a:prstClr>
                  </a:outerShdw>
                </a:effectLst>
              </a:rPr>
              <a:t>Cultural Engagement</a:t>
            </a:r>
            <a:endParaRPr lang="en-US" sz="4400" b="1" dirty="0">
              <a:solidFill>
                <a:schemeClr val="accent3">
                  <a:lumMod val="50000"/>
                </a:schemeClr>
              </a:solidFill>
              <a:effectLst>
                <a:outerShdw blurRad="50800" dist="38100" dir="2700000" algn="tl" rotWithShape="0">
                  <a:prstClr val="black">
                    <a:alpha val="40000"/>
                  </a:prstClr>
                </a:outerShdw>
              </a:effectLst>
            </a:endParaRPr>
          </a:p>
        </p:txBody>
      </p:sp>
      <p:sp>
        <p:nvSpPr>
          <p:cNvPr id="60" name="Rectangle 59"/>
          <p:cNvSpPr/>
          <p:nvPr/>
        </p:nvSpPr>
        <p:spPr>
          <a:xfrm>
            <a:off x="0" y="1409700"/>
            <a:ext cx="2768600" cy="5448300"/>
          </a:xfrm>
          <a:prstGeom prst="rect">
            <a:avLst/>
          </a:prstGeom>
          <a:solidFill>
            <a:schemeClr val="accent5">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err="1">
              <a:cs typeface="Arial" pitchFamily="34" charset="0"/>
            </a:endParaRPr>
          </a:p>
        </p:txBody>
      </p:sp>
      <p:sp>
        <p:nvSpPr>
          <p:cNvPr id="61" name="TextBox 60"/>
          <p:cNvSpPr txBox="1"/>
          <p:nvPr/>
        </p:nvSpPr>
        <p:spPr>
          <a:xfrm>
            <a:off x="143104" y="1519915"/>
            <a:ext cx="2538412" cy="769441"/>
          </a:xfrm>
          <a:prstGeom prst="rect">
            <a:avLst/>
          </a:prstGeom>
          <a:noFill/>
        </p:spPr>
        <p:txBody>
          <a:bodyPr wrap="square">
            <a:spAutoFit/>
          </a:bodyPr>
          <a:lstStyle/>
          <a:p>
            <a:pPr>
              <a:defRPr/>
            </a:pPr>
            <a:r>
              <a:rPr lang="en-US" sz="4400" b="1" dirty="0" smtClean="0">
                <a:solidFill>
                  <a:schemeClr val="accent5">
                    <a:lumMod val="50000"/>
                  </a:schemeClr>
                </a:solidFill>
                <a:effectLst>
                  <a:outerShdw blurRad="50800" dist="38100" dir="2700000" algn="tl" rotWithShape="0">
                    <a:prstClr val="black">
                      <a:alpha val="40000"/>
                    </a:prstClr>
                  </a:outerShdw>
                </a:effectLst>
              </a:rPr>
              <a:t>Isolation</a:t>
            </a:r>
            <a:endParaRPr lang="en-US" sz="4400" b="1" dirty="0">
              <a:solidFill>
                <a:schemeClr val="accent5">
                  <a:lumMod val="50000"/>
                </a:schemeClr>
              </a:solidFill>
              <a:effectLst>
                <a:outerShdw blurRad="50800" dist="38100" dir="2700000" algn="tl" rotWithShape="0">
                  <a:prstClr val="black">
                    <a:alpha val="40000"/>
                  </a:prstClr>
                </a:outerShdw>
              </a:effectLst>
            </a:endParaRPr>
          </a:p>
        </p:txBody>
      </p:sp>
      <p:grpSp>
        <p:nvGrpSpPr>
          <p:cNvPr id="62" name="Group 61"/>
          <p:cNvGrpSpPr/>
          <p:nvPr/>
        </p:nvGrpSpPr>
        <p:grpSpPr>
          <a:xfrm>
            <a:off x="785196" y="2797738"/>
            <a:ext cx="635141" cy="1750363"/>
            <a:chOff x="785196" y="2797738"/>
            <a:chExt cx="635141" cy="1750363"/>
          </a:xfrm>
          <a:effectLst>
            <a:glow rad="228600">
              <a:schemeClr val="accent6">
                <a:satMod val="175000"/>
                <a:alpha val="40000"/>
              </a:schemeClr>
            </a:glow>
          </a:effectLst>
        </p:grpSpPr>
        <p:grpSp>
          <p:nvGrpSpPr>
            <p:cNvPr id="63" name="Group 62"/>
            <p:cNvGrpSpPr/>
            <p:nvPr/>
          </p:nvGrpSpPr>
          <p:grpSpPr>
            <a:xfrm>
              <a:off x="785196" y="2797738"/>
              <a:ext cx="635141" cy="1750363"/>
              <a:chOff x="-1371600" y="940042"/>
              <a:chExt cx="1041400" cy="2869958"/>
            </a:xfrm>
            <a:solidFill>
              <a:schemeClr val="accent5">
                <a:lumMod val="50000"/>
              </a:schemeClr>
            </a:solidFill>
            <a:effectLst/>
          </p:grpSpPr>
          <p:sp>
            <p:nvSpPr>
              <p:cNvPr id="65" name="Oval 64"/>
              <p:cNvSpPr/>
              <p:nvPr/>
            </p:nvSpPr>
            <p:spPr>
              <a:xfrm>
                <a:off x="-1186702" y="940042"/>
                <a:ext cx="644996" cy="644996"/>
              </a:xfrm>
              <a:prstGeom prst="ellipse">
                <a:avLst/>
              </a:prstGeom>
              <a:grp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sp>
            <p:nvSpPr>
              <p:cNvPr id="66" name="Freeform 65"/>
              <p:cNvSpPr/>
              <p:nvPr/>
            </p:nvSpPr>
            <p:spPr>
              <a:xfrm>
                <a:off x="-1371600" y="1600200"/>
                <a:ext cx="1041400" cy="2209800"/>
              </a:xfrm>
              <a:custGeom>
                <a:avLst/>
                <a:gdLst>
                  <a:gd name="connsiteX0" fmla="*/ 63500 w 1130300"/>
                  <a:gd name="connsiteY0" fmla="*/ 0 h 3022600"/>
                  <a:gd name="connsiteX1" fmla="*/ 939800 w 1130300"/>
                  <a:gd name="connsiteY1" fmla="*/ 0 h 3022600"/>
                  <a:gd name="connsiteX2" fmla="*/ 1130300 w 1130300"/>
                  <a:gd name="connsiteY2" fmla="*/ 215900 h 3022600"/>
                  <a:gd name="connsiteX3" fmla="*/ 1130300 w 1130300"/>
                  <a:gd name="connsiteY3" fmla="*/ 1333500 h 3022600"/>
                  <a:gd name="connsiteX4" fmla="*/ 952500 w 1130300"/>
                  <a:gd name="connsiteY4" fmla="*/ 1333500 h 3022600"/>
                  <a:gd name="connsiteX5" fmla="*/ 952500 w 1130300"/>
                  <a:gd name="connsiteY5" fmla="*/ 330200 h 3022600"/>
                  <a:gd name="connsiteX6" fmla="*/ 889000 w 1130300"/>
                  <a:gd name="connsiteY6" fmla="*/ 330200 h 3022600"/>
                  <a:gd name="connsiteX7" fmla="*/ 889000 w 1130300"/>
                  <a:gd name="connsiteY7" fmla="*/ 3022600 h 3022600"/>
                  <a:gd name="connsiteX8" fmla="*/ 635000 w 1130300"/>
                  <a:gd name="connsiteY8" fmla="*/ 3022600 h 3022600"/>
                  <a:gd name="connsiteX9" fmla="*/ 635000 w 1130300"/>
                  <a:gd name="connsiteY9" fmla="*/ 1600200 h 3022600"/>
                  <a:gd name="connsiteX10" fmla="*/ 571500 w 1130300"/>
                  <a:gd name="connsiteY10" fmla="*/ 1600200 h 3022600"/>
                  <a:gd name="connsiteX11" fmla="*/ 571500 w 1130300"/>
                  <a:gd name="connsiteY11" fmla="*/ 3009900 h 3022600"/>
                  <a:gd name="connsiteX12" fmla="*/ 292100 w 1130300"/>
                  <a:gd name="connsiteY12" fmla="*/ 3022600 h 3022600"/>
                  <a:gd name="connsiteX13" fmla="*/ 292100 w 1130300"/>
                  <a:gd name="connsiteY13" fmla="*/ 317500 h 3022600"/>
                  <a:gd name="connsiteX14" fmla="*/ 203200 w 1130300"/>
                  <a:gd name="connsiteY14" fmla="*/ 317500 h 3022600"/>
                  <a:gd name="connsiteX15" fmla="*/ 203200 w 1130300"/>
                  <a:gd name="connsiteY15" fmla="*/ 1333500 h 3022600"/>
                  <a:gd name="connsiteX16" fmla="*/ 0 w 1130300"/>
                  <a:gd name="connsiteY16" fmla="*/ 1333500 h 3022600"/>
                  <a:gd name="connsiteX17" fmla="*/ 0 w 1130300"/>
                  <a:gd name="connsiteY17" fmla="*/ 177800 h 3022600"/>
                  <a:gd name="connsiteX18" fmla="*/ 63500 w 1130300"/>
                  <a:gd name="connsiteY18" fmla="*/ 0 h 3022600"/>
                  <a:gd name="connsiteX0" fmla="*/ 241300 w 1130300"/>
                  <a:gd name="connsiteY0" fmla="*/ 0 h 3048000"/>
                  <a:gd name="connsiteX1" fmla="*/ 939800 w 1130300"/>
                  <a:gd name="connsiteY1" fmla="*/ 2540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1651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228600 h 3048000"/>
                  <a:gd name="connsiteX18" fmla="*/ 241300 w 11303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1400" h="3048000">
                    <a:moveTo>
                      <a:pt x="152400" y="0"/>
                    </a:moveTo>
                    <a:lnTo>
                      <a:pt x="838200" y="0"/>
                    </a:lnTo>
                    <a:cubicBezTo>
                      <a:pt x="986367" y="40217"/>
                      <a:pt x="1007533" y="14817"/>
                      <a:pt x="1041400" y="241300"/>
                    </a:cubicBezTo>
                    <a:lnTo>
                      <a:pt x="1041400" y="1358900"/>
                    </a:lnTo>
                    <a:lnTo>
                      <a:pt x="863600" y="1358900"/>
                    </a:lnTo>
                    <a:lnTo>
                      <a:pt x="863600" y="355600"/>
                    </a:lnTo>
                    <a:lnTo>
                      <a:pt x="800100" y="355600"/>
                    </a:lnTo>
                    <a:lnTo>
                      <a:pt x="800100" y="3048000"/>
                    </a:lnTo>
                    <a:lnTo>
                      <a:pt x="546100" y="3048000"/>
                    </a:lnTo>
                    <a:lnTo>
                      <a:pt x="546100" y="1625600"/>
                    </a:lnTo>
                    <a:cubicBezTo>
                      <a:pt x="535517" y="1388533"/>
                      <a:pt x="497417" y="1388533"/>
                      <a:pt x="482600" y="1625600"/>
                    </a:cubicBezTo>
                    <a:lnTo>
                      <a:pt x="457200" y="3048000"/>
                    </a:lnTo>
                    <a:lnTo>
                      <a:pt x="228600" y="3048000"/>
                    </a:lnTo>
                    <a:lnTo>
                      <a:pt x="228600" y="381000"/>
                    </a:lnTo>
                    <a:lnTo>
                      <a:pt x="152400" y="381000"/>
                    </a:lnTo>
                    <a:lnTo>
                      <a:pt x="152400" y="1371600"/>
                    </a:lnTo>
                    <a:lnTo>
                      <a:pt x="0" y="1371600"/>
                    </a:lnTo>
                    <a:lnTo>
                      <a:pt x="0" y="228600"/>
                    </a:lnTo>
                    <a:cubicBezTo>
                      <a:pt x="25400" y="0"/>
                      <a:pt x="12700" y="38100"/>
                      <a:pt x="152400" y="0"/>
                    </a:cubicBezTo>
                    <a:close/>
                  </a:path>
                </a:pathLst>
              </a:custGeom>
              <a:grpFill/>
              <a:ln w="19050"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grpSp>
        <p:sp>
          <p:nvSpPr>
            <p:cNvPr id="64" name="Heart 63"/>
            <p:cNvSpPr/>
            <p:nvPr/>
          </p:nvSpPr>
          <p:spPr>
            <a:xfrm>
              <a:off x="977484" y="3257310"/>
              <a:ext cx="327018" cy="327019"/>
            </a:xfrm>
            <a:prstGeom prst="heart">
              <a:avLst/>
            </a:prstGeom>
            <a:solidFill>
              <a:schemeClr val="accent5">
                <a:lumMod val="5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grpSp>
      <p:sp>
        <p:nvSpPr>
          <p:cNvPr id="67" name="Heart 66"/>
          <p:cNvSpPr/>
          <p:nvPr/>
        </p:nvSpPr>
        <p:spPr>
          <a:xfrm>
            <a:off x="7138988" y="3449638"/>
            <a:ext cx="293687" cy="293687"/>
          </a:xfrm>
          <a:prstGeom prst="hear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grpSp>
        <p:nvGrpSpPr>
          <p:cNvPr id="68" name="Group 67"/>
          <p:cNvGrpSpPr/>
          <p:nvPr/>
        </p:nvGrpSpPr>
        <p:grpSpPr>
          <a:xfrm>
            <a:off x="5205584" y="2050404"/>
            <a:ext cx="635141" cy="1750363"/>
            <a:chOff x="-1371600" y="940042"/>
            <a:chExt cx="1041400" cy="2869958"/>
          </a:xfrm>
          <a:solidFill>
            <a:schemeClr val="tx2">
              <a:lumMod val="40000"/>
              <a:lumOff val="60000"/>
            </a:schemeClr>
          </a:solidFill>
        </p:grpSpPr>
        <p:sp>
          <p:nvSpPr>
            <p:cNvPr id="69" name="Oval 68"/>
            <p:cNvSpPr/>
            <p:nvPr/>
          </p:nvSpPr>
          <p:spPr>
            <a:xfrm>
              <a:off x="-1186702" y="940042"/>
              <a:ext cx="644996" cy="644996"/>
            </a:xfrm>
            <a:prstGeom prst="ellipse">
              <a:avLst/>
            </a:prstGeom>
            <a:solidFill>
              <a:schemeClr val="accent1"/>
            </a:solidFill>
            <a:ln w="1905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sp>
          <p:nvSpPr>
            <p:cNvPr id="70" name="Freeform 69"/>
            <p:cNvSpPr/>
            <p:nvPr/>
          </p:nvSpPr>
          <p:spPr>
            <a:xfrm>
              <a:off x="-1371600" y="1600200"/>
              <a:ext cx="1041400" cy="2209800"/>
            </a:xfrm>
            <a:custGeom>
              <a:avLst/>
              <a:gdLst>
                <a:gd name="connsiteX0" fmla="*/ 63500 w 1130300"/>
                <a:gd name="connsiteY0" fmla="*/ 0 h 3022600"/>
                <a:gd name="connsiteX1" fmla="*/ 939800 w 1130300"/>
                <a:gd name="connsiteY1" fmla="*/ 0 h 3022600"/>
                <a:gd name="connsiteX2" fmla="*/ 1130300 w 1130300"/>
                <a:gd name="connsiteY2" fmla="*/ 215900 h 3022600"/>
                <a:gd name="connsiteX3" fmla="*/ 1130300 w 1130300"/>
                <a:gd name="connsiteY3" fmla="*/ 1333500 h 3022600"/>
                <a:gd name="connsiteX4" fmla="*/ 952500 w 1130300"/>
                <a:gd name="connsiteY4" fmla="*/ 1333500 h 3022600"/>
                <a:gd name="connsiteX5" fmla="*/ 952500 w 1130300"/>
                <a:gd name="connsiteY5" fmla="*/ 330200 h 3022600"/>
                <a:gd name="connsiteX6" fmla="*/ 889000 w 1130300"/>
                <a:gd name="connsiteY6" fmla="*/ 330200 h 3022600"/>
                <a:gd name="connsiteX7" fmla="*/ 889000 w 1130300"/>
                <a:gd name="connsiteY7" fmla="*/ 3022600 h 3022600"/>
                <a:gd name="connsiteX8" fmla="*/ 635000 w 1130300"/>
                <a:gd name="connsiteY8" fmla="*/ 3022600 h 3022600"/>
                <a:gd name="connsiteX9" fmla="*/ 635000 w 1130300"/>
                <a:gd name="connsiteY9" fmla="*/ 1600200 h 3022600"/>
                <a:gd name="connsiteX10" fmla="*/ 571500 w 1130300"/>
                <a:gd name="connsiteY10" fmla="*/ 1600200 h 3022600"/>
                <a:gd name="connsiteX11" fmla="*/ 571500 w 1130300"/>
                <a:gd name="connsiteY11" fmla="*/ 3009900 h 3022600"/>
                <a:gd name="connsiteX12" fmla="*/ 292100 w 1130300"/>
                <a:gd name="connsiteY12" fmla="*/ 3022600 h 3022600"/>
                <a:gd name="connsiteX13" fmla="*/ 292100 w 1130300"/>
                <a:gd name="connsiteY13" fmla="*/ 317500 h 3022600"/>
                <a:gd name="connsiteX14" fmla="*/ 203200 w 1130300"/>
                <a:gd name="connsiteY14" fmla="*/ 317500 h 3022600"/>
                <a:gd name="connsiteX15" fmla="*/ 203200 w 1130300"/>
                <a:gd name="connsiteY15" fmla="*/ 1333500 h 3022600"/>
                <a:gd name="connsiteX16" fmla="*/ 0 w 1130300"/>
                <a:gd name="connsiteY16" fmla="*/ 1333500 h 3022600"/>
                <a:gd name="connsiteX17" fmla="*/ 0 w 1130300"/>
                <a:gd name="connsiteY17" fmla="*/ 177800 h 3022600"/>
                <a:gd name="connsiteX18" fmla="*/ 63500 w 1130300"/>
                <a:gd name="connsiteY18" fmla="*/ 0 h 3022600"/>
                <a:gd name="connsiteX0" fmla="*/ 241300 w 1130300"/>
                <a:gd name="connsiteY0" fmla="*/ 0 h 3048000"/>
                <a:gd name="connsiteX1" fmla="*/ 939800 w 1130300"/>
                <a:gd name="connsiteY1" fmla="*/ 2540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71500 w 1130300"/>
                <a:gd name="connsiteY11" fmla="*/ 30353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2921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03200 w 1130300"/>
                <a:gd name="connsiteY14" fmla="*/ 3429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03200 w 1130300"/>
                <a:gd name="connsiteY15" fmla="*/ 13589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048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2413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292100 w 1130300"/>
                <a:gd name="connsiteY13" fmla="*/ 3429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0 w 1130300"/>
                <a:gd name="connsiteY17" fmla="*/ 203200 h 3048000"/>
                <a:gd name="connsiteX18" fmla="*/ 165100 w 1130300"/>
                <a:gd name="connsiteY18" fmla="*/ 0 h 3048000"/>
                <a:gd name="connsiteX0" fmla="*/ 1651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1651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152400 h 3048000"/>
                <a:gd name="connsiteX18" fmla="*/ 241300 w 1130300"/>
                <a:gd name="connsiteY18" fmla="*/ 0 h 3048000"/>
                <a:gd name="connsiteX0" fmla="*/ 241300 w 1130300"/>
                <a:gd name="connsiteY0" fmla="*/ 0 h 3048000"/>
                <a:gd name="connsiteX1" fmla="*/ 927100 w 1130300"/>
                <a:gd name="connsiteY1" fmla="*/ 0 h 3048000"/>
                <a:gd name="connsiteX2" fmla="*/ 1130300 w 1130300"/>
                <a:gd name="connsiteY2" fmla="*/ 241300 h 3048000"/>
                <a:gd name="connsiteX3" fmla="*/ 1130300 w 1130300"/>
                <a:gd name="connsiteY3" fmla="*/ 1358900 h 3048000"/>
                <a:gd name="connsiteX4" fmla="*/ 952500 w 1130300"/>
                <a:gd name="connsiteY4" fmla="*/ 1358900 h 3048000"/>
                <a:gd name="connsiteX5" fmla="*/ 952500 w 1130300"/>
                <a:gd name="connsiteY5" fmla="*/ 355600 h 3048000"/>
                <a:gd name="connsiteX6" fmla="*/ 889000 w 1130300"/>
                <a:gd name="connsiteY6" fmla="*/ 355600 h 3048000"/>
                <a:gd name="connsiteX7" fmla="*/ 889000 w 1130300"/>
                <a:gd name="connsiteY7" fmla="*/ 3048000 h 3048000"/>
                <a:gd name="connsiteX8" fmla="*/ 635000 w 1130300"/>
                <a:gd name="connsiteY8" fmla="*/ 3048000 h 3048000"/>
                <a:gd name="connsiteX9" fmla="*/ 635000 w 1130300"/>
                <a:gd name="connsiteY9" fmla="*/ 1625600 h 3048000"/>
                <a:gd name="connsiteX10" fmla="*/ 571500 w 1130300"/>
                <a:gd name="connsiteY10" fmla="*/ 1625600 h 3048000"/>
                <a:gd name="connsiteX11" fmla="*/ 546100 w 1130300"/>
                <a:gd name="connsiteY11" fmla="*/ 3048000 h 3048000"/>
                <a:gd name="connsiteX12" fmla="*/ 317500 w 1130300"/>
                <a:gd name="connsiteY12" fmla="*/ 3048000 h 3048000"/>
                <a:gd name="connsiteX13" fmla="*/ 317500 w 1130300"/>
                <a:gd name="connsiteY13" fmla="*/ 381000 h 3048000"/>
                <a:gd name="connsiteX14" fmla="*/ 241300 w 1130300"/>
                <a:gd name="connsiteY14" fmla="*/ 381000 h 3048000"/>
                <a:gd name="connsiteX15" fmla="*/ 241300 w 1130300"/>
                <a:gd name="connsiteY15" fmla="*/ 1371600 h 3048000"/>
                <a:gd name="connsiteX16" fmla="*/ 0 w 1130300"/>
                <a:gd name="connsiteY16" fmla="*/ 1358900 h 3048000"/>
                <a:gd name="connsiteX17" fmla="*/ 88900 w 1130300"/>
                <a:gd name="connsiteY17" fmla="*/ 228600 h 3048000"/>
                <a:gd name="connsiteX18" fmla="*/ 241300 w 11303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 name="connsiteX0" fmla="*/ 152400 w 1041400"/>
                <a:gd name="connsiteY0" fmla="*/ 0 h 3048000"/>
                <a:gd name="connsiteX1" fmla="*/ 838200 w 1041400"/>
                <a:gd name="connsiteY1" fmla="*/ 0 h 3048000"/>
                <a:gd name="connsiteX2" fmla="*/ 1041400 w 1041400"/>
                <a:gd name="connsiteY2" fmla="*/ 241300 h 3048000"/>
                <a:gd name="connsiteX3" fmla="*/ 1041400 w 1041400"/>
                <a:gd name="connsiteY3" fmla="*/ 1358900 h 3048000"/>
                <a:gd name="connsiteX4" fmla="*/ 863600 w 1041400"/>
                <a:gd name="connsiteY4" fmla="*/ 1358900 h 3048000"/>
                <a:gd name="connsiteX5" fmla="*/ 863600 w 1041400"/>
                <a:gd name="connsiteY5" fmla="*/ 355600 h 3048000"/>
                <a:gd name="connsiteX6" fmla="*/ 800100 w 1041400"/>
                <a:gd name="connsiteY6" fmla="*/ 355600 h 3048000"/>
                <a:gd name="connsiteX7" fmla="*/ 800100 w 1041400"/>
                <a:gd name="connsiteY7" fmla="*/ 3048000 h 3048000"/>
                <a:gd name="connsiteX8" fmla="*/ 546100 w 1041400"/>
                <a:gd name="connsiteY8" fmla="*/ 3048000 h 3048000"/>
                <a:gd name="connsiteX9" fmla="*/ 546100 w 1041400"/>
                <a:gd name="connsiteY9" fmla="*/ 1625600 h 3048000"/>
                <a:gd name="connsiteX10" fmla="*/ 482600 w 1041400"/>
                <a:gd name="connsiteY10" fmla="*/ 1625600 h 3048000"/>
                <a:gd name="connsiteX11" fmla="*/ 457200 w 1041400"/>
                <a:gd name="connsiteY11" fmla="*/ 3048000 h 3048000"/>
                <a:gd name="connsiteX12" fmla="*/ 228600 w 1041400"/>
                <a:gd name="connsiteY12" fmla="*/ 3048000 h 3048000"/>
                <a:gd name="connsiteX13" fmla="*/ 228600 w 1041400"/>
                <a:gd name="connsiteY13" fmla="*/ 381000 h 3048000"/>
                <a:gd name="connsiteX14" fmla="*/ 152400 w 1041400"/>
                <a:gd name="connsiteY14" fmla="*/ 381000 h 3048000"/>
                <a:gd name="connsiteX15" fmla="*/ 152400 w 1041400"/>
                <a:gd name="connsiteY15" fmla="*/ 1371600 h 3048000"/>
                <a:gd name="connsiteX16" fmla="*/ 0 w 1041400"/>
                <a:gd name="connsiteY16" fmla="*/ 1371600 h 3048000"/>
                <a:gd name="connsiteX17" fmla="*/ 0 w 1041400"/>
                <a:gd name="connsiteY17" fmla="*/ 228600 h 3048000"/>
                <a:gd name="connsiteX18" fmla="*/ 152400 w 1041400"/>
                <a:gd name="connsiteY18" fmla="*/ 0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1400" h="3048000">
                  <a:moveTo>
                    <a:pt x="152400" y="0"/>
                  </a:moveTo>
                  <a:lnTo>
                    <a:pt x="838200" y="0"/>
                  </a:lnTo>
                  <a:cubicBezTo>
                    <a:pt x="986367" y="40217"/>
                    <a:pt x="1007533" y="14817"/>
                    <a:pt x="1041400" y="241300"/>
                  </a:cubicBezTo>
                  <a:lnTo>
                    <a:pt x="1041400" y="1358900"/>
                  </a:lnTo>
                  <a:lnTo>
                    <a:pt x="863600" y="1358900"/>
                  </a:lnTo>
                  <a:lnTo>
                    <a:pt x="863600" y="355600"/>
                  </a:lnTo>
                  <a:lnTo>
                    <a:pt x="800100" y="355600"/>
                  </a:lnTo>
                  <a:lnTo>
                    <a:pt x="800100" y="3048000"/>
                  </a:lnTo>
                  <a:lnTo>
                    <a:pt x="546100" y="3048000"/>
                  </a:lnTo>
                  <a:lnTo>
                    <a:pt x="546100" y="1625600"/>
                  </a:lnTo>
                  <a:cubicBezTo>
                    <a:pt x="535517" y="1388533"/>
                    <a:pt x="497417" y="1388533"/>
                    <a:pt x="482600" y="1625600"/>
                  </a:cubicBezTo>
                  <a:lnTo>
                    <a:pt x="457200" y="3048000"/>
                  </a:lnTo>
                  <a:lnTo>
                    <a:pt x="228600" y="3048000"/>
                  </a:lnTo>
                  <a:lnTo>
                    <a:pt x="228600" y="381000"/>
                  </a:lnTo>
                  <a:lnTo>
                    <a:pt x="152400" y="381000"/>
                  </a:lnTo>
                  <a:lnTo>
                    <a:pt x="152400" y="1371600"/>
                  </a:lnTo>
                  <a:lnTo>
                    <a:pt x="0" y="1371600"/>
                  </a:lnTo>
                  <a:lnTo>
                    <a:pt x="0" y="228600"/>
                  </a:lnTo>
                  <a:cubicBezTo>
                    <a:pt x="25400" y="0"/>
                    <a:pt x="12700" y="38100"/>
                    <a:pt x="152400" y="0"/>
                  </a:cubicBezTo>
                  <a:close/>
                </a:path>
              </a:pathLst>
            </a:custGeom>
            <a:gradFill flip="none" rotWithShape="1">
              <a:gsLst>
                <a:gs pos="29000">
                  <a:schemeClr val="accent1"/>
                </a:gs>
                <a:gs pos="60000">
                  <a:schemeClr val="accent3"/>
                </a:gs>
                <a:gs pos="97000">
                  <a:schemeClr val="accent2"/>
                </a:gs>
              </a:gsLst>
              <a:lin ang="5400000" scaled="0"/>
              <a:tileRect/>
            </a:gradFill>
            <a:ln w="1905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cs typeface="Arial" pitchFamily="34" charset="0"/>
              </a:endParaRPr>
            </a:p>
          </p:txBody>
        </p:sp>
      </p:grpSp>
      <p:sp>
        <p:nvSpPr>
          <p:cNvPr id="58" name="TextBox 218"/>
          <p:cNvSpPr txBox="1">
            <a:spLocks noChangeArrowheads="1"/>
          </p:cNvSpPr>
          <p:nvPr/>
        </p:nvSpPr>
        <p:spPr bwMode="auto">
          <a:xfrm>
            <a:off x="4548188" y="6064250"/>
            <a:ext cx="360838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Wingdings" pitchFamily="2" charset="2"/>
              <a:buChar char="§"/>
              <a:defRPr sz="2200">
                <a:solidFill>
                  <a:schemeClr val="tx1"/>
                </a:solidFill>
                <a:latin typeface="Arial" pitchFamily="34" charset="0"/>
                <a:cs typeface="Arial" pitchFamily="34" charset="0"/>
              </a:defRPr>
            </a:lvl1pPr>
            <a:lvl2pPr marL="742950" indent="-285750" eaLnBrk="0" hangingPunct="0">
              <a:spcBef>
                <a:spcPct val="20000"/>
              </a:spcBef>
              <a:buChar char="̶"/>
              <a:defRPr>
                <a:solidFill>
                  <a:schemeClr val="tx1"/>
                </a:solidFill>
                <a:latin typeface="Arial" pitchFamily="34" charset="0"/>
                <a:cs typeface="Arial" pitchFamily="34" charset="0"/>
              </a:defRPr>
            </a:lvl2pPr>
            <a:lvl3pPr marL="1143000" indent="-228600" eaLnBrk="0" hangingPunct="0">
              <a:spcBef>
                <a:spcPct val="20000"/>
              </a:spcBef>
              <a:buFont typeface="Wingdings" pitchFamily="2" charset="2"/>
              <a:buChar char="ü"/>
              <a:defRPr sz="1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sz="4400" b="1" dirty="0">
                <a:solidFill>
                  <a:schemeClr val="accent2">
                    <a:lumMod val="50000"/>
                  </a:schemeClr>
                </a:solidFill>
                <a:effectLst>
                  <a:outerShdw blurRad="50800" dist="38100" dir="2700000" algn="tl" rotWithShape="0">
                    <a:prstClr val="black">
                      <a:alpha val="40000"/>
                    </a:prstClr>
                  </a:outerShdw>
                </a:effectLst>
              </a:rPr>
              <a:t>Influence</a:t>
            </a:r>
          </a:p>
        </p:txBody>
      </p:sp>
      <p:sp>
        <p:nvSpPr>
          <p:cNvPr id="71" name="Slide Number Placeholder 1"/>
          <p:cNvSpPr>
            <a:spLocks noGrp="1"/>
          </p:cNvSpPr>
          <p:nvPr>
            <p:ph type="sldNum" sz="quarter" idx="10"/>
          </p:nvPr>
        </p:nvSpPr>
        <p:spPr>
          <a:xfrm>
            <a:off x="8153400" y="6477000"/>
            <a:ext cx="762000" cy="365760"/>
          </a:xfrm>
        </p:spPr>
        <p:txBody>
          <a:bodyPr/>
          <a:lstStyle/>
          <a:p>
            <a:fld id="{16D6C5BA-7684-40E9-9185-BB391CD7217B}" type="slidenum">
              <a:rPr lang="en-US" smtClean="0">
                <a:solidFill>
                  <a:srgbClr val="000000"/>
                </a:solidFill>
              </a:rPr>
              <a:pPr/>
              <a:t>26</a:t>
            </a:fld>
            <a:endParaRPr lang="en-US" dirty="0">
              <a:solidFill>
                <a:srgbClr val="000000"/>
              </a:solidFill>
            </a:endParaRPr>
          </a:p>
        </p:txBody>
      </p:sp>
      <p:sp>
        <p:nvSpPr>
          <p:cNvPr id="57" name="TextBox 216"/>
          <p:cNvSpPr txBox="1">
            <a:spLocks noChangeArrowheads="1"/>
          </p:cNvSpPr>
          <p:nvPr/>
        </p:nvSpPr>
        <p:spPr bwMode="auto">
          <a:xfrm>
            <a:off x="3629025" y="1421534"/>
            <a:ext cx="56546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Wingdings" pitchFamily="2" charset="2"/>
              <a:buChar char="§"/>
              <a:defRPr sz="2200">
                <a:solidFill>
                  <a:schemeClr val="tx1"/>
                </a:solidFill>
                <a:latin typeface="Arial" pitchFamily="34" charset="0"/>
                <a:cs typeface="Arial" pitchFamily="34" charset="0"/>
              </a:defRPr>
            </a:lvl1pPr>
            <a:lvl2pPr marL="742950" indent="-285750" eaLnBrk="0" hangingPunct="0">
              <a:spcBef>
                <a:spcPct val="20000"/>
              </a:spcBef>
              <a:buChar char="̶"/>
              <a:defRPr>
                <a:solidFill>
                  <a:schemeClr val="tx1"/>
                </a:solidFill>
                <a:latin typeface="Arial" pitchFamily="34" charset="0"/>
                <a:cs typeface="Arial" pitchFamily="34" charset="0"/>
              </a:defRPr>
            </a:lvl2pPr>
            <a:lvl3pPr marL="1143000" indent="-228600" eaLnBrk="0" hangingPunct="0">
              <a:spcBef>
                <a:spcPct val="20000"/>
              </a:spcBef>
              <a:buFont typeface="Wingdings" pitchFamily="2" charset="2"/>
              <a:buChar char="ü"/>
              <a:defRPr sz="1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sz="4400" b="1" dirty="0" smtClean="0">
                <a:solidFill>
                  <a:schemeClr val="accent1">
                    <a:lumMod val="50000"/>
                  </a:schemeClr>
                </a:solidFill>
                <a:effectLst>
                  <a:outerShdw blurRad="50800" dist="38100" dir="2700000" algn="tl" rotWithShape="0">
                    <a:prstClr val="black">
                      <a:alpha val="40000"/>
                    </a:prstClr>
                  </a:outerShdw>
                </a:effectLst>
              </a:rPr>
              <a:t>Cultural Openness</a:t>
            </a:r>
            <a:endParaRPr lang="en-US" altLang="en-US" sz="4400" b="1" dirty="0">
              <a:solidFill>
                <a:schemeClr val="accent1">
                  <a:lumMod val="50000"/>
                </a:schemeClr>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0272702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27</a:t>
            </a:fld>
            <a:endParaRPr lang="en-US" dirty="0">
              <a:solidFill>
                <a:srgbClr val="000000"/>
              </a:solidFill>
            </a:endParaRPr>
          </a:p>
        </p:txBody>
      </p:sp>
      <p:sp>
        <p:nvSpPr>
          <p:cNvPr id="3" name="Title 2"/>
          <p:cNvSpPr>
            <a:spLocks noGrp="1"/>
          </p:cNvSpPr>
          <p:nvPr>
            <p:ph type="title"/>
          </p:nvPr>
        </p:nvSpPr>
        <p:spPr/>
        <p:txBody>
          <a:bodyPr/>
          <a:lstStyle/>
          <a:p>
            <a:r>
              <a:rPr lang="en-US" dirty="0" smtClean="0"/>
              <a:t>We Identified the Four Factors that Underlie Cultural Influence</a:t>
            </a:r>
            <a:endParaRPr lang="en-US" dirty="0"/>
          </a:p>
        </p:txBody>
      </p:sp>
      <p:sp>
        <p:nvSpPr>
          <p:cNvPr id="8" name="Rectangle 6"/>
          <p:cNvSpPr>
            <a:spLocks noChangeArrowheads="1"/>
          </p:cNvSpPr>
          <p:nvPr/>
        </p:nvSpPr>
        <p:spPr bwMode="auto">
          <a:xfrm>
            <a:off x="1036464" y="2933505"/>
            <a:ext cx="83404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Wingdings" pitchFamily="2" charset="2"/>
              <a:buChar char="§"/>
              <a:defRPr sz="2200">
                <a:solidFill>
                  <a:schemeClr val="tx1"/>
                </a:solidFill>
                <a:latin typeface="Arial" pitchFamily="34" charset="0"/>
                <a:cs typeface="Arial" pitchFamily="34" charset="0"/>
              </a:defRPr>
            </a:lvl1pPr>
            <a:lvl2pPr marL="742950" indent="-285750" eaLnBrk="0" hangingPunct="0">
              <a:spcBef>
                <a:spcPct val="20000"/>
              </a:spcBef>
              <a:buChar char="̶"/>
              <a:defRPr>
                <a:solidFill>
                  <a:schemeClr val="tx1"/>
                </a:solidFill>
                <a:latin typeface="Arial" pitchFamily="34" charset="0"/>
                <a:cs typeface="Arial" pitchFamily="34" charset="0"/>
              </a:defRPr>
            </a:lvl2pPr>
            <a:lvl3pPr marL="1143000" indent="-228600" eaLnBrk="0" hangingPunct="0">
              <a:spcBef>
                <a:spcPct val="20000"/>
              </a:spcBef>
              <a:buFont typeface="Wingdings" pitchFamily="2" charset="2"/>
              <a:buChar char="ü"/>
              <a:defRPr sz="1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dirty="0"/>
              <a:t>An individual’s connection to the </a:t>
            </a:r>
            <a:r>
              <a:rPr lang="en-US" altLang="en-US" dirty="0" smtClean="0"/>
              <a:t>his/her </a:t>
            </a:r>
            <a:r>
              <a:rPr lang="en-US" altLang="en-US" dirty="0"/>
              <a:t>own cultural heritage </a:t>
            </a:r>
          </a:p>
        </p:txBody>
      </p:sp>
      <p:sp>
        <p:nvSpPr>
          <p:cNvPr id="10" name="Rectangle 6"/>
          <p:cNvSpPr>
            <a:spLocks noChangeArrowheads="1"/>
          </p:cNvSpPr>
          <p:nvPr/>
        </p:nvSpPr>
        <p:spPr bwMode="auto">
          <a:xfrm>
            <a:off x="1036464" y="3970027"/>
            <a:ext cx="83404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Wingdings" pitchFamily="2" charset="2"/>
              <a:buChar char="§"/>
              <a:defRPr sz="2200">
                <a:solidFill>
                  <a:schemeClr val="tx1"/>
                </a:solidFill>
                <a:latin typeface="Arial" pitchFamily="34" charset="0"/>
                <a:cs typeface="Arial" pitchFamily="34" charset="0"/>
              </a:defRPr>
            </a:lvl1pPr>
            <a:lvl2pPr marL="742950" indent="-285750" eaLnBrk="0" hangingPunct="0">
              <a:spcBef>
                <a:spcPct val="20000"/>
              </a:spcBef>
              <a:buChar char="̶"/>
              <a:defRPr>
                <a:solidFill>
                  <a:schemeClr val="tx1"/>
                </a:solidFill>
                <a:latin typeface="Arial" pitchFamily="34" charset="0"/>
                <a:cs typeface="Arial" pitchFamily="34" charset="0"/>
              </a:defRPr>
            </a:lvl2pPr>
            <a:lvl3pPr marL="1143000" indent="-228600" eaLnBrk="0" hangingPunct="0">
              <a:spcBef>
                <a:spcPct val="20000"/>
              </a:spcBef>
              <a:buFont typeface="Wingdings" pitchFamily="2" charset="2"/>
              <a:buChar char="ü"/>
              <a:defRPr sz="1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dirty="0"/>
              <a:t>The degree to which an individual appreciates, receives, and internalizes </a:t>
            </a:r>
            <a:r>
              <a:rPr lang="en-US" altLang="en-US" dirty="0" smtClean="0"/>
              <a:t>a </a:t>
            </a:r>
            <a:r>
              <a:rPr lang="en-US" altLang="en-US" dirty="0"/>
              <a:t>novel culture</a:t>
            </a:r>
          </a:p>
        </p:txBody>
      </p:sp>
      <p:sp>
        <p:nvSpPr>
          <p:cNvPr id="11" name="Rectangle 6"/>
          <p:cNvSpPr>
            <a:spLocks noChangeArrowheads="1"/>
          </p:cNvSpPr>
          <p:nvPr/>
        </p:nvSpPr>
        <p:spPr bwMode="auto">
          <a:xfrm>
            <a:off x="1036465" y="5220608"/>
            <a:ext cx="83920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Wingdings" pitchFamily="2" charset="2"/>
              <a:buChar char="§"/>
              <a:defRPr sz="2200">
                <a:solidFill>
                  <a:schemeClr val="tx1"/>
                </a:solidFill>
                <a:latin typeface="Arial" pitchFamily="34" charset="0"/>
                <a:cs typeface="Arial" pitchFamily="34" charset="0"/>
              </a:defRPr>
            </a:lvl1pPr>
            <a:lvl2pPr marL="742950" indent="-285750" eaLnBrk="0" hangingPunct="0">
              <a:spcBef>
                <a:spcPct val="20000"/>
              </a:spcBef>
              <a:buChar char="̶"/>
              <a:defRPr>
                <a:solidFill>
                  <a:schemeClr val="tx1"/>
                </a:solidFill>
                <a:latin typeface="Arial" pitchFamily="34" charset="0"/>
                <a:cs typeface="Arial" pitchFamily="34" charset="0"/>
              </a:defRPr>
            </a:lvl2pPr>
            <a:lvl3pPr marL="1143000" indent="-228600" eaLnBrk="0" hangingPunct="0">
              <a:spcBef>
                <a:spcPct val="20000"/>
              </a:spcBef>
              <a:buFont typeface="Wingdings" pitchFamily="2" charset="2"/>
              <a:buChar char="ü"/>
              <a:defRPr sz="1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dirty="0"/>
              <a:t>An individual’s capacity to sway another’s attitudes and behaviors because of his or her perceived credibility and social capital</a:t>
            </a:r>
          </a:p>
        </p:txBody>
      </p:sp>
      <p:sp>
        <p:nvSpPr>
          <p:cNvPr id="12" name="Rectangle 6"/>
          <p:cNvSpPr>
            <a:spLocks noChangeArrowheads="1"/>
          </p:cNvSpPr>
          <p:nvPr/>
        </p:nvSpPr>
        <p:spPr bwMode="auto">
          <a:xfrm>
            <a:off x="1036464" y="6404061"/>
            <a:ext cx="83404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Wingdings" pitchFamily="2" charset="2"/>
              <a:buChar char="§"/>
              <a:defRPr sz="2200">
                <a:solidFill>
                  <a:schemeClr val="tx1"/>
                </a:solidFill>
                <a:latin typeface="Arial" pitchFamily="34" charset="0"/>
                <a:cs typeface="Arial" pitchFamily="34" charset="0"/>
              </a:defRPr>
            </a:lvl1pPr>
            <a:lvl2pPr marL="742950" indent="-285750" eaLnBrk="0" hangingPunct="0">
              <a:spcBef>
                <a:spcPct val="20000"/>
              </a:spcBef>
              <a:buChar char="̶"/>
              <a:defRPr>
                <a:solidFill>
                  <a:schemeClr val="tx1"/>
                </a:solidFill>
                <a:latin typeface="Arial" pitchFamily="34" charset="0"/>
                <a:cs typeface="Arial" pitchFamily="34" charset="0"/>
              </a:defRPr>
            </a:lvl2pPr>
            <a:lvl3pPr marL="1143000" indent="-228600" eaLnBrk="0" hangingPunct="0">
              <a:spcBef>
                <a:spcPct val="20000"/>
              </a:spcBef>
              <a:buFont typeface="Wingdings" pitchFamily="2" charset="2"/>
              <a:buChar char="ü"/>
              <a:defRPr sz="1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dirty="0"/>
              <a:t>An individual's distrust or avoidance of other </a:t>
            </a:r>
            <a:r>
              <a:rPr lang="en-US" altLang="en-US" dirty="0" smtClean="0"/>
              <a:t>cultures</a:t>
            </a:r>
            <a:endParaRPr lang="en-US" altLang="en-US" dirty="0"/>
          </a:p>
        </p:txBody>
      </p:sp>
      <p:sp>
        <p:nvSpPr>
          <p:cNvPr id="13" name="Rectangle 12"/>
          <p:cNvSpPr/>
          <p:nvPr/>
        </p:nvSpPr>
        <p:spPr>
          <a:xfrm>
            <a:off x="0" y="1386274"/>
            <a:ext cx="9159048" cy="80598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14" name="TextBox 13"/>
          <p:cNvSpPr txBox="1"/>
          <p:nvPr/>
        </p:nvSpPr>
        <p:spPr>
          <a:xfrm>
            <a:off x="0" y="1538929"/>
            <a:ext cx="9130912" cy="523220"/>
          </a:xfrm>
          <a:prstGeom prst="rect">
            <a:avLst/>
          </a:prstGeom>
          <a:noFill/>
        </p:spPr>
        <p:txBody>
          <a:bodyPr wrap="square" rtlCol="0">
            <a:spAutoFit/>
          </a:bodyPr>
          <a:lstStyle/>
          <a:p>
            <a:r>
              <a:rPr lang="en-US" sz="2800" b="1" dirty="0" smtClean="0">
                <a:solidFill>
                  <a:schemeClr val="bg1"/>
                </a:solidFill>
              </a:rPr>
              <a:t>From </a:t>
            </a:r>
            <a:r>
              <a:rPr lang="en-US" sz="2800" b="1" dirty="0" err="1" smtClean="0">
                <a:solidFill>
                  <a:schemeClr val="bg1"/>
                </a:solidFill>
              </a:rPr>
              <a:t>Latinum’s</a:t>
            </a:r>
            <a:r>
              <a:rPr lang="en-US" sz="2800" b="1" dirty="0" smtClean="0">
                <a:solidFill>
                  <a:schemeClr val="bg1"/>
                </a:solidFill>
              </a:rPr>
              <a:t> Fall 2013 Cultural Influence work:</a:t>
            </a:r>
            <a:endParaRPr lang="en-US" sz="2800" dirty="0">
              <a:solidFill>
                <a:schemeClr val="bg1"/>
              </a:solidFill>
            </a:endParaRPr>
          </a:p>
        </p:txBody>
      </p:sp>
      <p:sp>
        <p:nvSpPr>
          <p:cNvPr id="4" name="Rectangle 3"/>
          <p:cNvSpPr/>
          <p:nvPr/>
        </p:nvSpPr>
        <p:spPr>
          <a:xfrm>
            <a:off x="876146" y="2220203"/>
            <a:ext cx="6768921" cy="885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tx1"/>
                </a:solidFill>
                <a:latin typeface="Arial" pitchFamily="34" charset="0"/>
                <a:cs typeface="Arial" pitchFamily="34" charset="0"/>
              </a:rPr>
              <a:t>Cultural Engagement</a:t>
            </a:r>
          </a:p>
        </p:txBody>
      </p:sp>
      <p:sp>
        <p:nvSpPr>
          <p:cNvPr id="16" name="Plus 15"/>
          <p:cNvSpPr/>
          <p:nvPr/>
        </p:nvSpPr>
        <p:spPr>
          <a:xfrm>
            <a:off x="-40172" y="2170187"/>
            <a:ext cx="969592" cy="969592"/>
          </a:xfrm>
          <a:prstGeom prst="mathPlus">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5" name="Rectangle 4"/>
          <p:cNvSpPr/>
          <p:nvPr/>
        </p:nvSpPr>
        <p:spPr>
          <a:xfrm>
            <a:off x="876146" y="3325539"/>
            <a:ext cx="6768921" cy="885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tx1"/>
                </a:solidFill>
                <a:latin typeface="Arial" pitchFamily="34" charset="0"/>
                <a:cs typeface="Arial" pitchFamily="34" charset="0"/>
              </a:rPr>
              <a:t>Cultural Openness</a:t>
            </a:r>
          </a:p>
        </p:txBody>
      </p:sp>
      <p:sp>
        <p:nvSpPr>
          <p:cNvPr id="17" name="Plus 16"/>
          <p:cNvSpPr/>
          <p:nvPr/>
        </p:nvSpPr>
        <p:spPr>
          <a:xfrm>
            <a:off x="-40172" y="3297388"/>
            <a:ext cx="969592" cy="969592"/>
          </a:xfrm>
          <a:prstGeom prst="mathPlus">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6" name="Rectangle 5"/>
          <p:cNvSpPr/>
          <p:nvPr/>
        </p:nvSpPr>
        <p:spPr>
          <a:xfrm>
            <a:off x="876146" y="4546987"/>
            <a:ext cx="6768921" cy="885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tx1"/>
                </a:solidFill>
                <a:latin typeface="Arial" pitchFamily="34" charset="0"/>
                <a:cs typeface="Arial" pitchFamily="34" charset="0"/>
              </a:rPr>
              <a:t>Influence</a:t>
            </a:r>
          </a:p>
        </p:txBody>
      </p:sp>
      <p:sp>
        <p:nvSpPr>
          <p:cNvPr id="18" name="Plus 17"/>
          <p:cNvSpPr/>
          <p:nvPr/>
        </p:nvSpPr>
        <p:spPr>
          <a:xfrm>
            <a:off x="-40172" y="4540701"/>
            <a:ext cx="969592" cy="969592"/>
          </a:xfrm>
          <a:prstGeom prst="mathPlus">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7" name="Rectangle 6"/>
          <p:cNvSpPr/>
          <p:nvPr/>
        </p:nvSpPr>
        <p:spPr>
          <a:xfrm>
            <a:off x="876146" y="5768435"/>
            <a:ext cx="6768921" cy="885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smtClean="0">
                <a:solidFill>
                  <a:schemeClr val="tx1"/>
                </a:solidFill>
                <a:latin typeface="Arial" pitchFamily="34" charset="0"/>
                <a:cs typeface="Arial" pitchFamily="34" charset="0"/>
              </a:rPr>
              <a:t>Isolation</a:t>
            </a:r>
          </a:p>
        </p:txBody>
      </p:sp>
      <p:sp>
        <p:nvSpPr>
          <p:cNvPr id="19" name="Minus 18"/>
          <p:cNvSpPr/>
          <p:nvPr/>
        </p:nvSpPr>
        <p:spPr>
          <a:xfrm>
            <a:off x="0" y="5857422"/>
            <a:ext cx="876146" cy="752842"/>
          </a:xfrm>
          <a:prstGeom prst="mathMinus">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Arial" pitchFamily="34" charset="0"/>
              <a:cs typeface="Arial" pitchFamily="34" charset="0"/>
            </a:endParaRPr>
          </a:p>
        </p:txBody>
      </p:sp>
      <p:cxnSp>
        <p:nvCxnSpPr>
          <p:cNvPr id="22" name="Straight Connector 21"/>
          <p:cNvCxnSpPr/>
          <p:nvPr/>
        </p:nvCxnSpPr>
        <p:spPr>
          <a:xfrm>
            <a:off x="0" y="1377189"/>
            <a:ext cx="9144000"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1429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7"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4932" y="1609446"/>
            <a:ext cx="1399312" cy="117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0" y="1609446"/>
            <a:ext cx="9144000" cy="14630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bg1"/>
                </a:solidFill>
                <a:latin typeface="Arial" pitchFamily="34" charset="0"/>
                <a:cs typeface="Arial" pitchFamily="34" charset="0"/>
              </a:rPr>
              <a:t>Cultural Engagement</a:t>
            </a:r>
          </a:p>
        </p:txBody>
      </p:sp>
      <p:sp>
        <p:nvSpPr>
          <p:cNvPr id="20" name="Rectangle 19"/>
          <p:cNvSpPr/>
          <p:nvPr/>
        </p:nvSpPr>
        <p:spPr>
          <a:xfrm>
            <a:off x="0" y="3068375"/>
            <a:ext cx="9144000" cy="1463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bg1"/>
                </a:solidFill>
                <a:latin typeface="Arial" pitchFamily="34" charset="0"/>
                <a:cs typeface="Arial" pitchFamily="34" charset="0"/>
              </a:rPr>
              <a:t>Cultural Openness</a:t>
            </a:r>
          </a:p>
        </p:txBody>
      </p:sp>
      <p:sp>
        <p:nvSpPr>
          <p:cNvPr id="21" name="Rectangle 20"/>
          <p:cNvSpPr/>
          <p:nvPr/>
        </p:nvSpPr>
        <p:spPr>
          <a:xfrm>
            <a:off x="0" y="4550255"/>
            <a:ext cx="9144000" cy="14630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bg1"/>
                </a:solidFill>
                <a:latin typeface="Arial" pitchFamily="34" charset="0"/>
                <a:cs typeface="Arial" pitchFamily="34" charset="0"/>
              </a:rPr>
              <a:t>Influence</a:t>
            </a:r>
          </a:p>
        </p:txBody>
      </p:sp>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28</a:t>
            </a:fld>
            <a:endParaRPr lang="en-US" dirty="0">
              <a:solidFill>
                <a:srgbClr val="000000"/>
              </a:solidFill>
            </a:endParaRPr>
          </a:p>
        </p:txBody>
      </p:sp>
      <p:sp>
        <p:nvSpPr>
          <p:cNvPr id="3" name="Title 2"/>
          <p:cNvSpPr>
            <a:spLocks noGrp="1"/>
          </p:cNvSpPr>
          <p:nvPr>
            <p:ph type="title"/>
          </p:nvPr>
        </p:nvSpPr>
        <p:spPr/>
        <p:txBody>
          <a:bodyPr/>
          <a:lstStyle/>
          <a:p>
            <a:r>
              <a:rPr lang="en-US" dirty="0" smtClean="0"/>
              <a:t>Hispanics Are Prime Cultural Influencers</a:t>
            </a:r>
            <a:endParaRPr lang="en-US" dirty="0"/>
          </a:p>
        </p:txBody>
      </p:sp>
      <p:sp>
        <p:nvSpPr>
          <p:cNvPr id="6" name="Rectangle 5"/>
          <p:cNvSpPr/>
          <p:nvPr/>
        </p:nvSpPr>
        <p:spPr>
          <a:xfrm>
            <a:off x="8265800" y="1628580"/>
            <a:ext cx="8252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60000"/>
                    <a:lumOff val="40000"/>
                  </a:schemeClr>
                </a:solidFill>
                <a:effectLst>
                  <a:outerShdw blurRad="38100" dist="38100" dir="2700000" algn="tl">
                    <a:srgbClr val="000000">
                      <a:alpha val="43137"/>
                    </a:srgbClr>
                  </a:outerShdw>
                </a:effectLst>
                <a:latin typeface="Arial" pitchFamily="34" charset="0"/>
                <a:cs typeface="Arial" pitchFamily="34" charset="0"/>
              </a:rPr>
              <a:t>180</a:t>
            </a:r>
          </a:p>
        </p:txBody>
      </p:sp>
      <p:sp>
        <p:nvSpPr>
          <p:cNvPr id="7" name="Rectangle 6"/>
          <p:cNvSpPr/>
          <p:nvPr/>
        </p:nvSpPr>
        <p:spPr>
          <a:xfrm>
            <a:off x="8265800" y="3100628"/>
            <a:ext cx="8252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2">
                    <a:lumMod val="60000"/>
                    <a:lumOff val="40000"/>
                  </a:schemeClr>
                </a:solidFill>
                <a:effectLst>
                  <a:outerShdw blurRad="38100" dist="38100" dir="2700000" algn="tl">
                    <a:srgbClr val="000000">
                      <a:alpha val="43137"/>
                    </a:srgbClr>
                  </a:outerShdw>
                </a:effectLst>
                <a:latin typeface="Arial" pitchFamily="34" charset="0"/>
                <a:cs typeface="Arial" pitchFamily="34" charset="0"/>
              </a:rPr>
              <a:t>110</a:t>
            </a:r>
          </a:p>
        </p:txBody>
      </p:sp>
      <p:sp>
        <p:nvSpPr>
          <p:cNvPr id="9" name="Rectangle 8"/>
          <p:cNvSpPr/>
          <p:nvPr/>
        </p:nvSpPr>
        <p:spPr>
          <a:xfrm>
            <a:off x="8265800" y="4572675"/>
            <a:ext cx="8252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2">
                    <a:lumMod val="60000"/>
                    <a:lumOff val="40000"/>
                  </a:schemeClr>
                </a:solidFill>
                <a:effectLst>
                  <a:outerShdw blurRad="38100" dist="38100" dir="2700000" algn="tl">
                    <a:srgbClr val="000000">
                      <a:alpha val="43137"/>
                    </a:srgbClr>
                  </a:outerShdw>
                </a:effectLst>
                <a:latin typeface="Arial" pitchFamily="34" charset="0"/>
                <a:cs typeface="Arial" pitchFamily="34" charset="0"/>
              </a:rPr>
              <a:t>112</a:t>
            </a:r>
          </a:p>
        </p:txBody>
      </p:sp>
      <p:sp>
        <p:nvSpPr>
          <p:cNvPr id="14" name="TextBox 13"/>
          <p:cNvSpPr txBox="1"/>
          <p:nvPr/>
        </p:nvSpPr>
        <p:spPr>
          <a:xfrm>
            <a:off x="159653" y="6497321"/>
            <a:ext cx="4689437" cy="230832"/>
          </a:xfrm>
          <a:prstGeom prst="rect">
            <a:avLst/>
          </a:prstGeom>
          <a:noFill/>
        </p:spPr>
        <p:txBody>
          <a:bodyPr wrap="square" rtlCol="0">
            <a:spAutoFit/>
          </a:bodyPr>
          <a:lstStyle/>
          <a:p>
            <a:r>
              <a:rPr lang="en-US" sz="900" dirty="0" smtClean="0"/>
              <a:t>Source: </a:t>
            </a:r>
            <a:r>
              <a:rPr lang="en-US" sz="900" dirty="0" err="1" smtClean="0"/>
              <a:t>Latinum</a:t>
            </a:r>
            <a:r>
              <a:rPr lang="en-US" sz="900" dirty="0" smtClean="0"/>
              <a:t> Cultural Influence (Fall 2013)</a:t>
            </a:r>
            <a:endParaRPr lang="en-US" sz="900" dirty="0"/>
          </a:p>
        </p:txBody>
      </p:sp>
      <p:sp>
        <p:nvSpPr>
          <p:cNvPr id="16" name="TextBox 15"/>
          <p:cNvSpPr txBox="1"/>
          <p:nvPr/>
        </p:nvSpPr>
        <p:spPr>
          <a:xfrm>
            <a:off x="5384802" y="6217930"/>
            <a:ext cx="3629998" cy="369332"/>
          </a:xfrm>
          <a:prstGeom prst="rect">
            <a:avLst/>
          </a:prstGeom>
          <a:noFill/>
        </p:spPr>
        <p:txBody>
          <a:bodyPr wrap="square" rtlCol="0">
            <a:spAutoFit/>
          </a:bodyPr>
          <a:lstStyle/>
          <a:p>
            <a:pPr algn="r"/>
            <a:r>
              <a:rPr lang="en-US" b="1" dirty="0" smtClean="0"/>
              <a:t>*Indexed to total market (100)</a:t>
            </a:r>
            <a:endParaRPr lang="en-US" dirty="0"/>
          </a:p>
        </p:txBody>
      </p:sp>
      <p:cxnSp>
        <p:nvCxnSpPr>
          <p:cNvPr id="23" name="Straight Connector 22"/>
          <p:cNvCxnSpPr/>
          <p:nvPr/>
        </p:nvCxnSpPr>
        <p:spPr>
          <a:xfrm>
            <a:off x="0" y="3068375"/>
            <a:ext cx="9144000"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4550255"/>
            <a:ext cx="9144000"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265800" y="1964609"/>
            <a:ext cx="8252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Arial" pitchFamily="34" charset="0"/>
                <a:cs typeface="Arial" pitchFamily="34" charset="0"/>
              </a:rPr>
              <a:t>168</a:t>
            </a:r>
            <a:endParaRPr lang="en-US" sz="2400" dirty="0">
              <a:solidFill>
                <a:schemeClr val="bg1"/>
              </a:solidFill>
              <a:latin typeface="Arial" pitchFamily="34" charset="0"/>
              <a:cs typeface="Arial" pitchFamily="34" charset="0"/>
            </a:endParaRPr>
          </a:p>
        </p:txBody>
      </p:sp>
      <p:sp>
        <p:nvSpPr>
          <p:cNvPr id="26" name="Rectangle 25"/>
          <p:cNvSpPr/>
          <p:nvPr/>
        </p:nvSpPr>
        <p:spPr>
          <a:xfrm>
            <a:off x="8265800" y="3436657"/>
            <a:ext cx="8252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latin typeface="Arial" pitchFamily="34" charset="0"/>
                <a:cs typeface="Arial" pitchFamily="34" charset="0"/>
              </a:rPr>
              <a:t>154</a:t>
            </a:r>
            <a:endParaRPr lang="en-US" sz="2800" dirty="0">
              <a:solidFill>
                <a:schemeClr val="bg1"/>
              </a:solidFill>
              <a:latin typeface="Arial" pitchFamily="34" charset="0"/>
              <a:cs typeface="Arial" pitchFamily="34" charset="0"/>
            </a:endParaRPr>
          </a:p>
        </p:txBody>
      </p:sp>
      <p:sp>
        <p:nvSpPr>
          <p:cNvPr id="27" name="Rectangle 26"/>
          <p:cNvSpPr/>
          <p:nvPr/>
        </p:nvSpPr>
        <p:spPr>
          <a:xfrm>
            <a:off x="8265800" y="4908704"/>
            <a:ext cx="8252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latin typeface="Arial" pitchFamily="34" charset="0"/>
                <a:cs typeface="Arial" pitchFamily="34" charset="0"/>
              </a:rPr>
              <a:t>111</a:t>
            </a:r>
            <a:endParaRPr lang="en-US" sz="2800" dirty="0">
              <a:solidFill>
                <a:schemeClr val="bg1"/>
              </a:solidFill>
              <a:latin typeface="Arial" pitchFamily="34" charset="0"/>
              <a:cs typeface="Arial" pitchFamily="34" charset="0"/>
            </a:endParaRPr>
          </a:p>
        </p:txBody>
      </p:sp>
      <p:sp>
        <p:nvSpPr>
          <p:cNvPr id="28" name="Rectangle 27"/>
          <p:cNvSpPr/>
          <p:nvPr/>
        </p:nvSpPr>
        <p:spPr>
          <a:xfrm>
            <a:off x="8265800" y="2300638"/>
            <a:ext cx="8252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Arial" pitchFamily="34" charset="0"/>
                <a:cs typeface="Arial" pitchFamily="34" charset="0"/>
              </a:rPr>
              <a:t>111</a:t>
            </a:r>
            <a:endParaRPr lang="en-US" sz="2400" dirty="0">
              <a:solidFill>
                <a:schemeClr val="bg1"/>
              </a:solidFill>
              <a:latin typeface="Arial" pitchFamily="34" charset="0"/>
              <a:cs typeface="Arial" pitchFamily="34" charset="0"/>
            </a:endParaRPr>
          </a:p>
        </p:txBody>
      </p:sp>
      <p:sp>
        <p:nvSpPr>
          <p:cNvPr id="29" name="Rectangle 28"/>
          <p:cNvSpPr/>
          <p:nvPr/>
        </p:nvSpPr>
        <p:spPr>
          <a:xfrm>
            <a:off x="8265800" y="3772686"/>
            <a:ext cx="8252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latin typeface="Arial" pitchFamily="34" charset="0"/>
                <a:cs typeface="Arial" pitchFamily="34" charset="0"/>
              </a:rPr>
              <a:t>93</a:t>
            </a:r>
            <a:endParaRPr lang="en-US" sz="2800" dirty="0">
              <a:solidFill>
                <a:schemeClr val="bg1"/>
              </a:solidFill>
              <a:latin typeface="Arial" pitchFamily="34" charset="0"/>
              <a:cs typeface="Arial" pitchFamily="34" charset="0"/>
            </a:endParaRPr>
          </a:p>
        </p:txBody>
      </p:sp>
      <p:sp>
        <p:nvSpPr>
          <p:cNvPr id="30" name="Rectangle 29"/>
          <p:cNvSpPr/>
          <p:nvPr/>
        </p:nvSpPr>
        <p:spPr>
          <a:xfrm>
            <a:off x="8265800" y="5244733"/>
            <a:ext cx="8252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latin typeface="Arial" pitchFamily="34" charset="0"/>
                <a:cs typeface="Arial" pitchFamily="34" charset="0"/>
              </a:rPr>
              <a:t>72</a:t>
            </a:r>
            <a:endParaRPr lang="en-US" sz="2800" dirty="0">
              <a:solidFill>
                <a:schemeClr val="bg1"/>
              </a:solidFill>
              <a:latin typeface="Arial" pitchFamily="34" charset="0"/>
              <a:cs typeface="Arial" pitchFamily="34" charset="0"/>
            </a:endParaRPr>
          </a:p>
        </p:txBody>
      </p:sp>
      <p:sp>
        <p:nvSpPr>
          <p:cNvPr id="31" name="Rectangle 30"/>
          <p:cNvSpPr/>
          <p:nvPr/>
        </p:nvSpPr>
        <p:spPr>
          <a:xfrm>
            <a:off x="8265800" y="2636667"/>
            <a:ext cx="8252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Arial" pitchFamily="34" charset="0"/>
                <a:cs typeface="Arial" pitchFamily="34" charset="0"/>
              </a:rPr>
              <a:t>66</a:t>
            </a:r>
            <a:endParaRPr lang="en-US" sz="2400" dirty="0">
              <a:solidFill>
                <a:schemeClr val="bg1"/>
              </a:solidFill>
              <a:latin typeface="Arial" pitchFamily="34" charset="0"/>
              <a:cs typeface="Arial" pitchFamily="34" charset="0"/>
            </a:endParaRPr>
          </a:p>
        </p:txBody>
      </p:sp>
      <p:sp>
        <p:nvSpPr>
          <p:cNvPr id="32" name="Rectangle 31"/>
          <p:cNvSpPr/>
          <p:nvPr/>
        </p:nvSpPr>
        <p:spPr>
          <a:xfrm>
            <a:off x="8265800" y="4108715"/>
            <a:ext cx="8252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latin typeface="Arial" pitchFamily="34" charset="0"/>
                <a:cs typeface="Arial" pitchFamily="34" charset="0"/>
              </a:rPr>
              <a:t>68</a:t>
            </a:r>
            <a:endParaRPr lang="en-US" sz="2800" dirty="0">
              <a:solidFill>
                <a:schemeClr val="bg1"/>
              </a:solidFill>
              <a:latin typeface="Arial" pitchFamily="34" charset="0"/>
              <a:cs typeface="Arial" pitchFamily="34" charset="0"/>
            </a:endParaRPr>
          </a:p>
        </p:txBody>
      </p:sp>
      <p:sp>
        <p:nvSpPr>
          <p:cNvPr id="33" name="Rectangle 32"/>
          <p:cNvSpPr/>
          <p:nvPr/>
        </p:nvSpPr>
        <p:spPr>
          <a:xfrm>
            <a:off x="8265800" y="5580762"/>
            <a:ext cx="8252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latin typeface="Arial" pitchFamily="34" charset="0"/>
                <a:cs typeface="Arial" pitchFamily="34" charset="0"/>
              </a:rPr>
              <a:t>87</a:t>
            </a:r>
            <a:endParaRPr lang="en-US" sz="2800" dirty="0">
              <a:solidFill>
                <a:schemeClr val="bg1"/>
              </a:solidFill>
              <a:latin typeface="Arial" pitchFamily="34" charset="0"/>
              <a:cs typeface="Arial" pitchFamily="34" charset="0"/>
            </a:endParaRPr>
          </a:p>
        </p:txBody>
      </p:sp>
      <p:sp>
        <p:nvSpPr>
          <p:cNvPr id="34" name="Rectangle 33"/>
          <p:cNvSpPr/>
          <p:nvPr/>
        </p:nvSpPr>
        <p:spPr>
          <a:xfrm>
            <a:off x="6689725" y="1628580"/>
            <a:ext cx="18523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chemeClr val="accent2">
                    <a:lumMod val="60000"/>
                    <a:lumOff val="40000"/>
                  </a:schemeClr>
                </a:solidFill>
                <a:effectLst>
                  <a:outerShdw blurRad="38100" dist="38100" dir="2700000" algn="tl">
                    <a:srgbClr val="000000">
                      <a:alpha val="43137"/>
                    </a:srgbClr>
                  </a:outerShdw>
                </a:effectLst>
                <a:latin typeface="Arial" pitchFamily="34" charset="0"/>
                <a:cs typeface="Arial" pitchFamily="34" charset="0"/>
              </a:rPr>
              <a:t>Hispanic</a:t>
            </a:r>
            <a:endParaRPr lang="en-US" sz="2400" b="1" dirty="0">
              <a:solidFill>
                <a:schemeClr val="accent2">
                  <a:lumMod val="60000"/>
                  <a:lumOff val="40000"/>
                </a:schemeClr>
              </a:solidFill>
              <a:effectLst>
                <a:outerShdw blurRad="38100" dist="38100" dir="2700000" algn="tl">
                  <a:srgbClr val="000000">
                    <a:alpha val="43137"/>
                  </a:srgbClr>
                </a:outerShdw>
              </a:effectLst>
              <a:latin typeface="Arial" pitchFamily="34" charset="0"/>
              <a:cs typeface="Arial" pitchFamily="34" charset="0"/>
            </a:endParaRPr>
          </a:p>
        </p:txBody>
      </p:sp>
      <p:sp>
        <p:nvSpPr>
          <p:cNvPr id="35" name="Rectangle 34"/>
          <p:cNvSpPr/>
          <p:nvPr/>
        </p:nvSpPr>
        <p:spPr>
          <a:xfrm>
            <a:off x="6689725" y="1964609"/>
            <a:ext cx="18523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bg1"/>
                </a:solidFill>
                <a:latin typeface="Arial" pitchFamily="34" charset="0"/>
                <a:cs typeface="Arial" pitchFamily="34" charset="0"/>
              </a:rPr>
              <a:t>NH: </a:t>
            </a:r>
            <a:r>
              <a:rPr lang="en-US" sz="2400" dirty="0" err="1" smtClean="0">
                <a:solidFill>
                  <a:schemeClr val="bg1"/>
                </a:solidFill>
                <a:latin typeface="Arial" pitchFamily="34" charset="0"/>
                <a:cs typeface="Arial" pitchFamily="34" charset="0"/>
              </a:rPr>
              <a:t>Af</a:t>
            </a:r>
            <a:r>
              <a:rPr lang="en-US" sz="2400" dirty="0" smtClean="0">
                <a:solidFill>
                  <a:schemeClr val="bg1"/>
                </a:solidFill>
                <a:latin typeface="Arial" pitchFamily="34" charset="0"/>
                <a:cs typeface="Arial" pitchFamily="34" charset="0"/>
              </a:rPr>
              <a:t>-Am</a:t>
            </a:r>
            <a:endParaRPr lang="en-US" sz="2400" dirty="0">
              <a:solidFill>
                <a:schemeClr val="bg1"/>
              </a:solidFill>
              <a:latin typeface="Arial" pitchFamily="34" charset="0"/>
              <a:cs typeface="Arial" pitchFamily="34" charset="0"/>
            </a:endParaRPr>
          </a:p>
        </p:txBody>
      </p:sp>
      <p:sp>
        <p:nvSpPr>
          <p:cNvPr id="36" name="Rectangle 35"/>
          <p:cNvSpPr/>
          <p:nvPr/>
        </p:nvSpPr>
        <p:spPr>
          <a:xfrm>
            <a:off x="6689725" y="2300638"/>
            <a:ext cx="18523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bg1"/>
                </a:solidFill>
                <a:latin typeface="Arial" pitchFamily="34" charset="0"/>
                <a:cs typeface="Arial" pitchFamily="34" charset="0"/>
              </a:rPr>
              <a:t>NH: Asian</a:t>
            </a:r>
            <a:endParaRPr lang="en-US" sz="2400" dirty="0">
              <a:solidFill>
                <a:schemeClr val="bg1"/>
              </a:solidFill>
              <a:latin typeface="Arial" pitchFamily="34" charset="0"/>
              <a:cs typeface="Arial" pitchFamily="34" charset="0"/>
            </a:endParaRPr>
          </a:p>
        </p:txBody>
      </p:sp>
      <p:sp>
        <p:nvSpPr>
          <p:cNvPr id="37" name="Rectangle 36"/>
          <p:cNvSpPr/>
          <p:nvPr/>
        </p:nvSpPr>
        <p:spPr>
          <a:xfrm>
            <a:off x="6689725" y="2636667"/>
            <a:ext cx="18523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bg1"/>
                </a:solidFill>
                <a:latin typeface="Arial" pitchFamily="34" charset="0"/>
                <a:cs typeface="Arial" pitchFamily="34" charset="0"/>
              </a:rPr>
              <a:t>NH: White</a:t>
            </a:r>
            <a:endParaRPr lang="en-US" sz="2400" dirty="0">
              <a:solidFill>
                <a:schemeClr val="bg1"/>
              </a:solidFill>
              <a:latin typeface="Arial" pitchFamily="34" charset="0"/>
              <a:cs typeface="Arial" pitchFamily="34" charset="0"/>
            </a:endParaRPr>
          </a:p>
        </p:txBody>
      </p:sp>
      <p:sp>
        <p:nvSpPr>
          <p:cNvPr id="38" name="Rectangle 37"/>
          <p:cNvSpPr/>
          <p:nvPr/>
        </p:nvSpPr>
        <p:spPr>
          <a:xfrm>
            <a:off x="6689725" y="3087928"/>
            <a:ext cx="18523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chemeClr val="accent2">
                    <a:lumMod val="60000"/>
                    <a:lumOff val="40000"/>
                  </a:schemeClr>
                </a:solidFill>
                <a:effectLst>
                  <a:outerShdw blurRad="38100" dist="38100" dir="2700000" algn="tl">
                    <a:srgbClr val="000000">
                      <a:alpha val="43137"/>
                    </a:srgbClr>
                  </a:outerShdw>
                </a:effectLst>
                <a:latin typeface="Arial" pitchFamily="34" charset="0"/>
                <a:cs typeface="Arial" pitchFamily="34" charset="0"/>
              </a:rPr>
              <a:t>Hispanic</a:t>
            </a:r>
            <a:endParaRPr lang="en-US" sz="2400" b="1" dirty="0">
              <a:solidFill>
                <a:schemeClr val="accent2">
                  <a:lumMod val="60000"/>
                  <a:lumOff val="40000"/>
                </a:schemeClr>
              </a:solidFill>
              <a:effectLst>
                <a:outerShdw blurRad="38100" dist="38100" dir="2700000" algn="tl">
                  <a:srgbClr val="000000">
                    <a:alpha val="43137"/>
                  </a:srgbClr>
                </a:outerShdw>
              </a:effectLst>
              <a:latin typeface="Arial" pitchFamily="34" charset="0"/>
              <a:cs typeface="Arial" pitchFamily="34" charset="0"/>
            </a:endParaRPr>
          </a:p>
        </p:txBody>
      </p:sp>
      <p:sp>
        <p:nvSpPr>
          <p:cNvPr id="39" name="Rectangle 38"/>
          <p:cNvSpPr/>
          <p:nvPr/>
        </p:nvSpPr>
        <p:spPr>
          <a:xfrm>
            <a:off x="6689725" y="3423957"/>
            <a:ext cx="18523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bg1"/>
                </a:solidFill>
                <a:latin typeface="Arial" pitchFamily="34" charset="0"/>
                <a:cs typeface="Arial" pitchFamily="34" charset="0"/>
              </a:rPr>
              <a:t>NH: </a:t>
            </a:r>
            <a:r>
              <a:rPr lang="en-US" sz="2400" dirty="0" err="1" smtClean="0">
                <a:solidFill>
                  <a:schemeClr val="bg1"/>
                </a:solidFill>
                <a:latin typeface="Arial" pitchFamily="34" charset="0"/>
                <a:cs typeface="Arial" pitchFamily="34" charset="0"/>
              </a:rPr>
              <a:t>Af</a:t>
            </a:r>
            <a:r>
              <a:rPr lang="en-US" sz="2400" dirty="0" smtClean="0">
                <a:solidFill>
                  <a:schemeClr val="bg1"/>
                </a:solidFill>
                <a:latin typeface="Arial" pitchFamily="34" charset="0"/>
                <a:cs typeface="Arial" pitchFamily="34" charset="0"/>
              </a:rPr>
              <a:t>-Am</a:t>
            </a:r>
            <a:endParaRPr lang="en-US" sz="2400" dirty="0">
              <a:solidFill>
                <a:schemeClr val="bg1"/>
              </a:solidFill>
              <a:latin typeface="Arial" pitchFamily="34" charset="0"/>
              <a:cs typeface="Arial" pitchFamily="34" charset="0"/>
            </a:endParaRPr>
          </a:p>
        </p:txBody>
      </p:sp>
      <p:sp>
        <p:nvSpPr>
          <p:cNvPr id="40" name="Rectangle 39"/>
          <p:cNvSpPr/>
          <p:nvPr/>
        </p:nvSpPr>
        <p:spPr>
          <a:xfrm>
            <a:off x="6689725" y="3759986"/>
            <a:ext cx="18523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bg1"/>
                </a:solidFill>
                <a:latin typeface="Arial" pitchFamily="34" charset="0"/>
                <a:cs typeface="Arial" pitchFamily="34" charset="0"/>
              </a:rPr>
              <a:t>NH: Asian</a:t>
            </a:r>
            <a:endParaRPr lang="en-US" sz="2400" dirty="0">
              <a:solidFill>
                <a:schemeClr val="bg1"/>
              </a:solidFill>
              <a:latin typeface="Arial" pitchFamily="34" charset="0"/>
              <a:cs typeface="Arial" pitchFamily="34" charset="0"/>
            </a:endParaRPr>
          </a:p>
        </p:txBody>
      </p:sp>
      <p:sp>
        <p:nvSpPr>
          <p:cNvPr id="41" name="Rectangle 40"/>
          <p:cNvSpPr/>
          <p:nvPr/>
        </p:nvSpPr>
        <p:spPr>
          <a:xfrm>
            <a:off x="6689725" y="4096015"/>
            <a:ext cx="18523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bg1"/>
                </a:solidFill>
                <a:latin typeface="Arial" pitchFamily="34" charset="0"/>
                <a:cs typeface="Arial" pitchFamily="34" charset="0"/>
              </a:rPr>
              <a:t>NH: White</a:t>
            </a:r>
            <a:endParaRPr lang="en-US" sz="2400" dirty="0">
              <a:solidFill>
                <a:schemeClr val="bg1"/>
              </a:solidFill>
              <a:latin typeface="Arial" pitchFamily="34" charset="0"/>
              <a:cs typeface="Arial" pitchFamily="34" charset="0"/>
            </a:endParaRPr>
          </a:p>
        </p:txBody>
      </p:sp>
      <p:sp>
        <p:nvSpPr>
          <p:cNvPr id="42" name="Rectangle 41"/>
          <p:cNvSpPr/>
          <p:nvPr/>
        </p:nvSpPr>
        <p:spPr>
          <a:xfrm>
            <a:off x="6689725" y="4562756"/>
            <a:ext cx="18523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solidFill>
                  <a:schemeClr val="accent2">
                    <a:lumMod val="60000"/>
                    <a:lumOff val="40000"/>
                  </a:schemeClr>
                </a:solidFill>
                <a:effectLst>
                  <a:outerShdw blurRad="38100" dist="38100" dir="2700000" algn="tl">
                    <a:srgbClr val="000000">
                      <a:alpha val="43137"/>
                    </a:srgbClr>
                  </a:outerShdw>
                </a:effectLst>
                <a:latin typeface="Arial" pitchFamily="34" charset="0"/>
                <a:cs typeface="Arial" pitchFamily="34" charset="0"/>
              </a:rPr>
              <a:t>Hispanic</a:t>
            </a:r>
            <a:endParaRPr lang="en-US" sz="2400" b="1" dirty="0">
              <a:solidFill>
                <a:schemeClr val="accent2">
                  <a:lumMod val="60000"/>
                  <a:lumOff val="40000"/>
                </a:schemeClr>
              </a:solidFill>
              <a:effectLst>
                <a:outerShdw blurRad="38100" dist="38100" dir="2700000" algn="tl">
                  <a:srgbClr val="000000">
                    <a:alpha val="43137"/>
                  </a:srgbClr>
                </a:outerShdw>
              </a:effectLst>
              <a:latin typeface="Arial" pitchFamily="34" charset="0"/>
              <a:cs typeface="Arial" pitchFamily="34" charset="0"/>
            </a:endParaRPr>
          </a:p>
        </p:txBody>
      </p:sp>
      <p:sp>
        <p:nvSpPr>
          <p:cNvPr id="43" name="Rectangle 42"/>
          <p:cNvSpPr/>
          <p:nvPr/>
        </p:nvSpPr>
        <p:spPr>
          <a:xfrm>
            <a:off x="6689725" y="4898785"/>
            <a:ext cx="18523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bg1"/>
                </a:solidFill>
                <a:latin typeface="Arial" pitchFamily="34" charset="0"/>
                <a:cs typeface="Arial" pitchFamily="34" charset="0"/>
              </a:rPr>
              <a:t>NH: </a:t>
            </a:r>
            <a:r>
              <a:rPr lang="en-US" sz="2400" dirty="0" err="1" smtClean="0">
                <a:solidFill>
                  <a:schemeClr val="bg1"/>
                </a:solidFill>
                <a:latin typeface="Arial" pitchFamily="34" charset="0"/>
                <a:cs typeface="Arial" pitchFamily="34" charset="0"/>
              </a:rPr>
              <a:t>Af</a:t>
            </a:r>
            <a:r>
              <a:rPr lang="en-US" sz="2400" dirty="0" smtClean="0">
                <a:solidFill>
                  <a:schemeClr val="bg1"/>
                </a:solidFill>
                <a:latin typeface="Arial" pitchFamily="34" charset="0"/>
                <a:cs typeface="Arial" pitchFamily="34" charset="0"/>
              </a:rPr>
              <a:t>-Am</a:t>
            </a:r>
            <a:endParaRPr lang="en-US" sz="2400" dirty="0">
              <a:solidFill>
                <a:schemeClr val="bg1"/>
              </a:solidFill>
              <a:latin typeface="Arial" pitchFamily="34" charset="0"/>
              <a:cs typeface="Arial" pitchFamily="34" charset="0"/>
            </a:endParaRPr>
          </a:p>
        </p:txBody>
      </p:sp>
      <p:sp>
        <p:nvSpPr>
          <p:cNvPr id="44" name="Rectangle 43"/>
          <p:cNvSpPr/>
          <p:nvPr/>
        </p:nvSpPr>
        <p:spPr>
          <a:xfrm>
            <a:off x="6689725" y="5234814"/>
            <a:ext cx="18523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bg1"/>
                </a:solidFill>
                <a:latin typeface="Arial" pitchFamily="34" charset="0"/>
                <a:cs typeface="Arial" pitchFamily="34" charset="0"/>
              </a:rPr>
              <a:t>NH: Asian</a:t>
            </a:r>
            <a:endParaRPr lang="en-US" sz="2400" dirty="0">
              <a:solidFill>
                <a:schemeClr val="bg1"/>
              </a:solidFill>
              <a:latin typeface="Arial" pitchFamily="34" charset="0"/>
              <a:cs typeface="Arial" pitchFamily="34" charset="0"/>
            </a:endParaRPr>
          </a:p>
        </p:txBody>
      </p:sp>
      <p:sp>
        <p:nvSpPr>
          <p:cNvPr id="45" name="Rectangle 44"/>
          <p:cNvSpPr/>
          <p:nvPr/>
        </p:nvSpPr>
        <p:spPr>
          <a:xfrm>
            <a:off x="6689725" y="5570843"/>
            <a:ext cx="1852300" cy="380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bg1"/>
                </a:solidFill>
                <a:latin typeface="Arial" pitchFamily="34" charset="0"/>
                <a:cs typeface="Arial" pitchFamily="34" charset="0"/>
              </a:rPr>
              <a:t>NH: White</a:t>
            </a:r>
            <a:endParaRPr lang="en-US" sz="2400" dirty="0">
              <a:solidFill>
                <a:schemeClr val="bg1"/>
              </a:solidFill>
              <a:latin typeface="Arial" pitchFamily="34" charset="0"/>
              <a:cs typeface="Arial" pitchFamily="34" charset="0"/>
            </a:endParaRPr>
          </a:p>
        </p:txBody>
      </p:sp>
      <p:cxnSp>
        <p:nvCxnSpPr>
          <p:cNvPr id="46" name="Straight Connector 45"/>
          <p:cNvCxnSpPr/>
          <p:nvPr/>
        </p:nvCxnSpPr>
        <p:spPr>
          <a:xfrm flipV="1">
            <a:off x="6455065" y="1614726"/>
            <a:ext cx="0" cy="4384714"/>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545118" y="1681583"/>
            <a:ext cx="109728"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48" name="Rectangle 47"/>
          <p:cNvSpPr/>
          <p:nvPr/>
        </p:nvSpPr>
        <p:spPr>
          <a:xfrm>
            <a:off x="6587259" y="3140931"/>
            <a:ext cx="109728"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49" name="Rectangle 48"/>
          <p:cNvSpPr/>
          <p:nvPr/>
        </p:nvSpPr>
        <p:spPr>
          <a:xfrm>
            <a:off x="6587259" y="4615759"/>
            <a:ext cx="109728"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Tree>
    <p:extLst>
      <p:ext uri="{BB962C8B-B14F-4D97-AF65-F5344CB8AC3E}">
        <p14:creationId xmlns:p14="http://schemas.microsoft.com/office/powerpoint/2010/main" val="22455676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785" r="4580"/>
          <a:stretch/>
        </p:blipFill>
        <p:spPr bwMode="auto">
          <a:xfrm>
            <a:off x="0" y="1662546"/>
            <a:ext cx="9163793" cy="447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29</a:t>
            </a:fld>
            <a:endParaRPr lang="en-US" dirty="0">
              <a:solidFill>
                <a:srgbClr val="000000"/>
              </a:solidFill>
            </a:endParaRPr>
          </a:p>
        </p:txBody>
      </p:sp>
      <p:sp>
        <p:nvSpPr>
          <p:cNvPr id="3" name="Title 2"/>
          <p:cNvSpPr>
            <a:spLocks noGrp="1"/>
          </p:cNvSpPr>
          <p:nvPr>
            <p:ph type="title"/>
          </p:nvPr>
        </p:nvSpPr>
        <p:spPr/>
        <p:txBody>
          <a:bodyPr/>
          <a:lstStyle/>
          <a:p>
            <a:r>
              <a:rPr lang="en-US" dirty="0" smtClean="0"/>
              <a:t>In the Social Media Realm</a:t>
            </a:r>
            <a:endParaRPr lang="en-US" dirty="0"/>
          </a:p>
        </p:txBody>
      </p:sp>
      <p:sp>
        <p:nvSpPr>
          <p:cNvPr id="4" name="Rectangle 3"/>
          <p:cNvSpPr/>
          <p:nvPr/>
        </p:nvSpPr>
        <p:spPr>
          <a:xfrm>
            <a:off x="0" y="2022764"/>
            <a:ext cx="9144000" cy="141316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100" dirty="0">
                <a:solidFill>
                  <a:schemeClr val="tx1"/>
                </a:solidFill>
                <a:latin typeface="Arial" pitchFamily="34" charset="0"/>
                <a:cs typeface="Arial" pitchFamily="34" charset="0"/>
              </a:rPr>
              <a:t>Hispanics share twice as often </a:t>
            </a:r>
            <a:r>
              <a:rPr lang="en-US" sz="3100" dirty="0" smtClean="0">
                <a:solidFill>
                  <a:schemeClr val="tx1"/>
                </a:solidFill>
                <a:latin typeface="Arial" pitchFamily="34" charset="0"/>
                <a:cs typeface="Arial" pitchFamily="34" charset="0"/>
              </a:rPr>
              <a:t>as non-Hispanics, and those who </a:t>
            </a:r>
            <a:r>
              <a:rPr lang="en-US" sz="3100" i="1" dirty="0" smtClean="0">
                <a:solidFill>
                  <a:schemeClr val="tx1"/>
                </a:solidFill>
                <a:latin typeface="Arial" pitchFamily="34" charset="0"/>
                <a:cs typeface="Arial" pitchFamily="34" charset="0"/>
              </a:rPr>
              <a:t>do </a:t>
            </a:r>
            <a:r>
              <a:rPr lang="en-US" sz="3100" dirty="0" smtClean="0">
                <a:solidFill>
                  <a:schemeClr val="tx1"/>
                </a:solidFill>
                <a:latin typeface="Arial" pitchFamily="34" charset="0"/>
                <a:cs typeface="Arial" pitchFamily="34" charset="0"/>
              </a:rPr>
              <a:t>share </a:t>
            </a:r>
            <a:r>
              <a:rPr lang="en-US" sz="3100" dirty="0">
                <a:solidFill>
                  <a:schemeClr val="tx1"/>
                </a:solidFill>
                <a:latin typeface="Arial" pitchFamily="34" charset="0"/>
                <a:cs typeface="Arial" pitchFamily="34" charset="0"/>
              </a:rPr>
              <a:t>share </a:t>
            </a:r>
            <a:r>
              <a:rPr lang="en-US" sz="3100" b="1" u="sng" dirty="0">
                <a:solidFill>
                  <a:schemeClr val="tx1"/>
                </a:solidFill>
                <a:latin typeface="Arial" pitchFamily="34" charset="0"/>
                <a:cs typeface="Arial" pitchFamily="34" charset="0"/>
              </a:rPr>
              <a:t>5x more</a:t>
            </a:r>
            <a:r>
              <a:rPr lang="en-US" sz="3100" dirty="0">
                <a:solidFill>
                  <a:schemeClr val="tx1"/>
                </a:solidFill>
                <a:latin typeface="Arial" pitchFamily="34" charset="0"/>
                <a:cs typeface="Arial" pitchFamily="34" charset="0"/>
              </a:rPr>
              <a:t>…</a:t>
            </a:r>
          </a:p>
        </p:txBody>
      </p:sp>
      <p:sp>
        <p:nvSpPr>
          <p:cNvPr id="5" name="Rectangle 4"/>
          <p:cNvSpPr/>
          <p:nvPr/>
        </p:nvSpPr>
        <p:spPr>
          <a:xfrm>
            <a:off x="0" y="4239491"/>
            <a:ext cx="9144000" cy="141316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100" dirty="0">
                <a:solidFill>
                  <a:schemeClr val="tx1"/>
                </a:solidFill>
                <a:latin typeface="Arial" pitchFamily="34" charset="0"/>
                <a:cs typeface="Arial" pitchFamily="34" charset="0"/>
              </a:rPr>
              <a:t>…and the </a:t>
            </a:r>
            <a:r>
              <a:rPr lang="en-US" sz="3100" dirty="0" smtClean="0">
                <a:solidFill>
                  <a:schemeClr val="tx1"/>
                </a:solidFill>
                <a:latin typeface="Arial" pitchFamily="34" charset="0"/>
                <a:cs typeface="Arial" pitchFamily="34" charset="0"/>
              </a:rPr>
              <a:t>topic </a:t>
            </a:r>
            <a:r>
              <a:rPr lang="en-US" sz="3100" dirty="0">
                <a:solidFill>
                  <a:schemeClr val="tx1"/>
                </a:solidFill>
                <a:latin typeface="Arial" pitchFamily="34" charset="0"/>
                <a:cs typeface="Arial" pitchFamily="34" charset="0"/>
              </a:rPr>
              <a:t>they are most likely </a:t>
            </a:r>
            <a:r>
              <a:rPr lang="en-US" sz="3100" dirty="0" smtClean="0">
                <a:solidFill>
                  <a:schemeClr val="tx1"/>
                </a:solidFill>
                <a:latin typeface="Arial" pitchFamily="34" charset="0"/>
                <a:cs typeface="Arial" pitchFamily="34" charset="0"/>
              </a:rPr>
              <a:t>to share about (relative to non-Hispanics): </a:t>
            </a:r>
            <a:r>
              <a:rPr lang="en-US" sz="3100" b="1" i="1" dirty="0">
                <a:solidFill>
                  <a:schemeClr val="tx1"/>
                </a:solidFill>
                <a:latin typeface="Arial" pitchFamily="34" charset="0"/>
                <a:cs typeface="Arial" pitchFamily="34" charset="0"/>
              </a:rPr>
              <a:t>Culture and Religion</a:t>
            </a:r>
          </a:p>
        </p:txBody>
      </p:sp>
      <p:sp>
        <p:nvSpPr>
          <p:cNvPr id="6" name="TextBox 5"/>
          <p:cNvSpPr txBox="1"/>
          <p:nvPr/>
        </p:nvSpPr>
        <p:spPr>
          <a:xfrm>
            <a:off x="159653" y="6555377"/>
            <a:ext cx="4689437" cy="230832"/>
          </a:xfrm>
          <a:prstGeom prst="rect">
            <a:avLst/>
          </a:prstGeom>
          <a:noFill/>
        </p:spPr>
        <p:txBody>
          <a:bodyPr wrap="square" rtlCol="0">
            <a:spAutoFit/>
          </a:bodyPr>
          <a:lstStyle/>
          <a:p>
            <a:r>
              <a:rPr lang="en-US" sz="900" dirty="0" smtClean="0"/>
              <a:t>Source: </a:t>
            </a:r>
            <a:r>
              <a:rPr lang="en-US" sz="900" dirty="0" err="1" smtClean="0"/>
              <a:t>ShareThis</a:t>
            </a:r>
            <a:r>
              <a:rPr lang="en-US" sz="900" dirty="0" smtClean="0"/>
              <a:t>: Online Sharing Behaviors of Hispanic Consumers 2014</a:t>
            </a:r>
            <a:endParaRPr lang="en-US" sz="900" dirty="0"/>
          </a:p>
        </p:txBody>
      </p:sp>
      <p:sp>
        <p:nvSpPr>
          <p:cNvPr id="7" name="Rectangle 6"/>
          <p:cNvSpPr/>
          <p:nvPr/>
        </p:nvSpPr>
        <p:spPr>
          <a:xfrm>
            <a:off x="4777301" y="1647598"/>
            <a:ext cx="4353999" cy="338554"/>
          </a:xfrm>
          <a:prstGeom prst="rect">
            <a:avLst/>
          </a:prstGeom>
        </p:spPr>
        <p:txBody>
          <a:bodyPr wrap="square">
            <a:spAutoFit/>
          </a:bodyPr>
          <a:lstStyle/>
          <a:p>
            <a:pPr algn="r"/>
            <a:r>
              <a:rPr lang="en-US" sz="800" dirty="0" smtClean="0">
                <a:solidFill>
                  <a:schemeClr val="bg1">
                    <a:lumMod val="85000"/>
                  </a:schemeClr>
                </a:solidFill>
              </a:rPr>
              <a:t>Image Source: </a:t>
            </a:r>
            <a:r>
              <a:rPr lang="en-US" sz="800" dirty="0" err="1" smtClean="0">
                <a:solidFill>
                  <a:schemeClr val="bg1">
                    <a:lumMod val="85000"/>
                  </a:schemeClr>
                </a:solidFill>
              </a:rPr>
              <a:t>greyweed</a:t>
            </a:r>
            <a:r>
              <a:rPr lang="en-US" sz="800" dirty="0">
                <a:solidFill>
                  <a:schemeClr val="bg1">
                    <a:lumMod val="85000"/>
                  </a:schemeClr>
                </a:solidFill>
              </a:rPr>
              <a:t> “</a:t>
            </a:r>
            <a:r>
              <a:rPr lang="en-US" sz="800" dirty="0" smtClean="0">
                <a:solidFill>
                  <a:schemeClr val="bg1">
                    <a:lumMod val="85000"/>
                  </a:schemeClr>
                </a:solidFill>
              </a:rPr>
              <a:t>SMM-Jigsaw-Banner” https</a:t>
            </a:r>
            <a:r>
              <a:rPr lang="en-US" sz="800" dirty="0">
                <a:solidFill>
                  <a:schemeClr val="bg1">
                    <a:lumMod val="85000"/>
                  </a:schemeClr>
                </a:solidFill>
              </a:rPr>
              <a:t>://www.flickr.com/photos/21986855@N07</a:t>
            </a:r>
            <a:r>
              <a:rPr lang="en-US" sz="800" dirty="0" smtClean="0">
                <a:solidFill>
                  <a:schemeClr val="bg1">
                    <a:lumMod val="85000"/>
                  </a:schemeClr>
                </a:solidFill>
              </a:rPr>
              <a:t>/</a:t>
            </a:r>
            <a:endParaRPr lang="en-US" sz="800" dirty="0">
              <a:solidFill>
                <a:schemeClr val="bg1">
                  <a:lumMod val="85000"/>
                </a:schemeClr>
              </a:solidFill>
            </a:endParaRPr>
          </a:p>
        </p:txBody>
      </p:sp>
      <p:sp>
        <p:nvSpPr>
          <p:cNvPr id="8" name="Rectangle 7"/>
          <p:cNvSpPr/>
          <p:nvPr/>
        </p:nvSpPr>
        <p:spPr>
          <a:xfrm>
            <a:off x="0" y="1385455"/>
            <a:ext cx="9163793" cy="27709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11" name="Rectangle 10"/>
          <p:cNvSpPr/>
          <p:nvPr/>
        </p:nvSpPr>
        <p:spPr>
          <a:xfrm>
            <a:off x="0" y="6137886"/>
            <a:ext cx="9163793" cy="13854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cxnSp>
        <p:nvCxnSpPr>
          <p:cNvPr id="12" name="Straight Connector 11"/>
          <p:cNvCxnSpPr/>
          <p:nvPr/>
        </p:nvCxnSpPr>
        <p:spPr>
          <a:xfrm>
            <a:off x="0" y="1377189"/>
            <a:ext cx="9144000"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3451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3</a:t>
            </a:fld>
            <a:endParaRPr lang="en-US" dirty="0">
              <a:solidFill>
                <a:srgbClr val="000000"/>
              </a:solidFill>
            </a:endParaRPr>
          </a:p>
        </p:txBody>
      </p:sp>
      <p:sp>
        <p:nvSpPr>
          <p:cNvPr id="3" name="Title 2"/>
          <p:cNvSpPr>
            <a:spLocks noGrp="1"/>
          </p:cNvSpPr>
          <p:nvPr>
            <p:ph type="title"/>
          </p:nvPr>
        </p:nvSpPr>
        <p:spPr/>
        <p:txBody>
          <a:bodyPr/>
          <a:lstStyle/>
          <a:p>
            <a:r>
              <a:rPr lang="en-US" dirty="0" smtClean="0"/>
              <a:t>We’ll Explore Three Themes Today</a:t>
            </a:r>
            <a:endParaRPr lang="en-US" dirty="0"/>
          </a:p>
        </p:txBody>
      </p:sp>
      <p:sp>
        <p:nvSpPr>
          <p:cNvPr id="4" name="Rectangle 3"/>
          <p:cNvSpPr/>
          <p:nvPr/>
        </p:nvSpPr>
        <p:spPr>
          <a:xfrm>
            <a:off x="0" y="1537855"/>
            <a:ext cx="9144000" cy="157941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smtClean="0">
                <a:solidFill>
                  <a:schemeClr val="bg1"/>
                </a:solidFill>
                <a:latin typeface="Arial" pitchFamily="34" charset="0"/>
                <a:cs typeface="Arial" pitchFamily="34" charset="0"/>
              </a:rPr>
              <a:t>United Language</a:t>
            </a:r>
          </a:p>
        </p:txBody>
      </p:sp>
      <p:sp>
        <p:nvSpPr>
          <p:cNvPr id="5" name="Rectangle 4"/>
          <p:cNvSpPr/>
          <p:nvPr/>
        </p:nvSpPr>
        <p:spPr>
          <a:xfrm>
            <a:off x="0" y="3117272"/>
            <a:ext cx="9144000" cy="15794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smtClean="0">
                <a:solidFill>
                  <a:schemeClr val="bg1"/>
                </a:solidFill>
                <a:latin typeface="Arial" pitchFamily="34" charset="0"/>
                <a:cs typeface="Arial" pitchFamily="34" charset="0"/>
              </a:rPr>
              <a:t>Shared Values</a:t>
            </a:r>
            <a:endParaRPr lang="en-US" sz="4800" b="1" dirty="0">
              <a:solidFill>
                <a:schemeClr val="bg1"/>
              </a:solidFill>
              <a:latin typeface="Arial" pitchFamily="34" charset="0"/>
              <a:cs typeface="Arial" pitchFamily="34" charset="0"/>
            </a:endParaRPr>
          </a:p>
        </p:txBody>
      </p:sp>
      <p:sp>
        <p:nvSpPr>
          <p:cNvPr id="6" name="Rectangle 5"/>
          <p:cNvSpPr/>
          <p:nvPr/>
        </p:nvSpPr>
        <p:spPr>
          <a:xfrm>
            <a:off x="0" y="4696689"/>
            <a:ext cx="9144000" cy="157941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dirty="0" smtClean="0">
                <a:solidFill>
                  <a:schemeClr val="bg1"/>
                </a:solidFill>
                <a:latin typeface="Arial" pitchFamily="34" charset="0"/>
                <a:cs typeface="Arial" pitchFamily="34" charset="0"/>
              </a:rPr>
              <a:t>Cultural Influence and Crossover</a:t>
            </a:r>
            <a:endParaRPr lang="en-US" sz="4800" b="1" dirty="0">
              <a:solidFill>
                <a:schemeClr val="bg1"/>
              </a:solidFill>
              <a:latin typeface="Arial" pitchFamily="34" charset="0"/>
              <a:cs typeface="Arial" pitchFamily="34" charset="0"/>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4212" y="1537855"/>
            <a:ext cx="2109787" cy="157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4212" y="3115924"/>
            <a:ext cx="2109787"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0563" y="4710753"/>
            <a:ext cx="2103437" cy="157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Connector 9"/>
          <p:cNvCxnSpPr/>
          <p:nvPr/>
        </p:nvCxnSpPr>
        <p:spPr>
          <a:xfrm>
            <a:off x="0" y="3127830"/>
            <a:ext cx="9144000"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4713183"/>
            <a:ext cx="9144000"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7033363" y="1537856"/>
            <a:ext cx="0" cy="474537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717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 y="1422235"/>
            <a:ext cx="9144001" cy="5692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30</a:t>
            </a:fld>
            <a:endParaRPr lang="en-US" dirty="0">
              <a:solidFill>
                <a:srgbClr val="000000"/>
              </a:solidFill>
            </a:endParaRPr>
          </a:p>
        </p:txBody>
      </p:sp>
      <p:sp>
        <p:nvSpPr>
          <p:cNvPr id="3" name="Title 2"/>
          <p:cNvSpPr>
            <a:spLocks noGrp="1"/>
          </p:cNvSpPr>
          <p:nvPr>
            <p:ph type="title"/>
          </p:nvPr>
        </p:nvSpPr>
        <p:spPr/>
        <p:txBody>
          <a:bodyPr/>
          <a:lstStyle/>
          <a:p>
            <a:r>
              <a:rPr lang="en-US" dirty="0" smtClean="0"/>
              <a:t>Young, Urban, Hispanic Millennials are Helping to Remake America</a:t>
            </a:r>
            <a:endParaRPr lang="en-US" dirty="0"/>
          </a:p>
        </p:txBody>
      </p:sp>
      <p:sp>
        <p:nvSpPr>
          <p:cNvPr id="5" name="AutoShape 2" descr="data:image/jpeg;base64,/9j/4AAQSkZJRgABAQAAAQABAAD/2wCEAAkGBxQTEhUUExQWFhUXFxcZGBcYGB0cGBcXGBwXFxgXGBwYHSgiHBslHR4XITEiJSkrLi4uGh8zODMsNygtLisBCgoKDg0OGxAQGzQkHyQsLCwsLDAsLCwsLCwvLCwsLCwsLCwsLC8sLCwsLCwsLCwsLCwsLCwsLCwsLCwsLCwsLP/AABEIAMkA+wMBEQACEQEDEQH/xAAcAAABBQEBAQAAAAAAAAAAAAAFAQIDBAYABwj/xABFEAACAQIEAwUFBQUGBgEFAAABAhEAAwQSITEFQVEGEyJhcTKBkaGxQnLB0fAHIzNS4RQ0YoKSwhVzorLS8UNTY4OTs//EABsBAAIDAQEBAAAAAAAAAAAAAAIDAAEEBQYH/8QAPxEAAQMCBAIJAwMCAwcFAAAAAQACEQMhBBIxQVFhBRMicYGRodHwMrHBFOHxI0IzYpIVJFJyorLSBkNTguL/2gAMAwEAAhEDEQA/APY1WP671590zZGkA3omzcqiVxNFmKpNzUQJIlUmzVAmVSlsmiI3VtOykBoLo1xaqLoUSGgDiTCiazHp86YAVIXZaoN5qLopkWVJKqFEsUSiiGGQbKo9wqionrbFQKJCtUWqJyiqA4KJYoCXC6iUVYeonCiknRRUuInx2NJ/e/D93c1/XWrAkEKK7S3ExAVhdUBJUXTUzypC6pcyom0uSolNMKpMIpLhCtdVGFE2qmVF1SJUTya0xJQqMJz60WVVKYRVgKKJLMbknpJP6Pvo8vFCSpAKmUKpTg0UREBVN1YBrMRBungpamiiQ1AVE0GmAIoXA1GgqQlNMhVCaaGFIXVakLpqlISVcKk+KFxVLgKECyiWKElRJVAqJaojgoFTxx/eWB/jJPutv+MU5mhVK9FCWq10VWUK11URxKiSKoNUXRUIGqiQ1RKiQ1RvZUkoCJ0VpKBuqiTLULb6qJTWgawUKbTtEKQ1dpVKMmraVSSjhCspZ7d2HxD2ANUMTm9saSVEakdJ/Gs2Lqvw7gS2RueB+fOO7DYLr6ebNB2Ea/z3G11rcBiVceEgjy/WlXLKgDmlIyPpnK8QVaNCW8labm6VNDKihPnTJESmBOmrhRKDRN0UhITVqoXChUhdVhSEoFWbKipctJuUCZ3Kz7I020qZrwpC5UidSZMweWgEDy0n1JoSZsrXCpCFOooCiz/au7cW5gTbO+LVW6FGt3s09dNfUCmM37kTYgrRChCpdVEq11DIKi6rUSGgdAUSUMcVElBZRdUvsokqpAUXVLqJCa0RGqWkJpoQlRs1XAVJpNXCpAe23FP7Pg7jgwxGVfVqcwhpzHb77eqtlM1HBo8e7f09V4VduJcYs4yudTcXUE9XTkfNf9NZBnaIBkcDr4Hfx8135af29kX4N2uxGFcAv3iiIIbWNNm3Po4+FKOGae1T7J+be1u9EXAjK+4XqHZv9oFm+AGPi56Qw9V5jzWRSy97LPHj819CdmrI/CNdemfD5+44lbLD4hbgzIwYdRRhwcJ+eKxPY5hhwUd4602mQRZGzRNBpwbxRQvMP2m9ocSmIFm1ca0iqp8Bys5aTJI1yjaBzB35R9gtVJjctxJP8I7+zPjN+9buJiCWNvuyrt7RV8/hJ5kZdzr4qLK4RmSKgbPZW0zUJCXCUNVgKoUlrU1TkLrBTUohAkoDbVWomahbB0QlcDRC6FPo1EM4zhwz4YkwEvho08RNu6oGpHNp0nbarbuiB1RUVapdQkK11UrXVapIaA8Fa6rA4qkhpbolWmZ+mv0oSI1UXZev9Koa2UTqkgK1ETWlwkpKie6BoTqeVGLoUzMaMBUUhFFEIZUWKsJcUo6h1O6sJB9xqnNa4QVbKjmHM0wV5/2g/ZpbaXwrd22/dtqh9DutKLHt+ntDhv57+PmujSx7XWqCOY08R7eS8/xvZzE2jc722VCAFjpEEwCvXXpsN4q2vDhbUbGx+c1uzgwdQdFSw+8/AjcdKdTg2KXUMXC13A+0t6yQcxPnPi9/Jvfr51H4Brrssfmh27rt/wAqT+qjsvEj582PNeg8K7YJdA7yFP8AMNv8w+z67VnFKpTdDxr5+mvhfctCJtNjxNI+Hz5zKL8R4j3dh7qjvMqFlUH22+yo8yYGnWnNINwhDO1ldZYDsz2bu4q4+N4gWWTKKfAQRs0N7KLsoO+/mSZObNw0TahnsNC9A4ZhLVlMtoQCSSZks2xJJ1J0jyiOVG4lzpdqs2TIMsQrmagyypCXPVqQrWG2pb0l5upM1JMhCm3H8jQuuoTChB8v17qgCBRnEQ6rlYhp8QHhXLGjE9Z09DRtbZWrNCWqkF7S3CGwgA9rFIPgl1vwijYIlEN0C7Wf8Xs3+8wbi/Zb/wCI20/dxGjSQzAmdQRGx6khlT6XVEQ6xVLhv7VkVjbxuHezcEg5RIkbyjQy/wDVVFoITDhSbsMo32b7Uvj8Q/cLlwtkeJ2Hju3G9lQPsqBLHn7O01RaA1LfTDBfVayaWSAkrqE8VF00wHiqTMtIJAVrjSnEtsPyrXChaSFF1VmjVRViTXTjZZ1HFWFSU0cIUwmrF1SaTUgoSVHmpgQlB+0nZ+zjEC3Q0rJR1MMhOhjkeWhBq8kptHEPomWry7j3YfE4Yll/fWxrntiHH3k1PvE+6kupkLrUcbTq2Njz90Bw3EssTBWdTz+HWm067mmCiq4drpIstHw7Eq+qNtG2hH4iupTNOq0jXiFx64q0XAm3A+yPcLxlxSGVoAMqIlSdRmK7TqYiOus0ip0d1kupmOH838JDgBpG2un0oGwyuM3oR9p9FqsJ2iUjLfXLOk7of15/Cuc8VaJy1WzzA+7b+bS4cYXTp02Vxnwzp5aEKjf7Sph/Cg8MnKrQkdAu7H7W45jaNUtxVJxytM32vHpHr5re7BNqQaz4cY0uT9hw0PmqJ7Z3ZOVCwJnS07C2BAYE+HSROo5+lOz3+n19p1ROweFGVpzcOE34QfTgreG7Q49oIwTFSAQfAsg6g+K9PyqEvn6R/q//ACsNRuFaS2HCOY9locDx7EKAL2AvoBzQpc/6UYn60oknX59lhfToOMsqeYj1E/ZGcDxS3d0VvFuUZSjgeaOAwHnEUJCQ6m5mvmLhPe5JpcQlEykR6tRMxeIW2hd2yourGJAUbk9ANyeUVYGwVgEmFLaYMAykEHUEHQg8xGhq1SFdobgz4VTqxxKlY3GVXJaOgHzIom7ohoUbBpapNvWVcQ6hh0YAj51YkKwVBa4fZUylq2COYRRHvAq5JVlxVuKEhRJQwolotFSbSiIlWkigLOAVpKXGkqLpq83NRVZroysyYTRlDKaxqosqlMmrF0JTGNMAQyos1G2ShJUZPOnBqElIzVHWCGV5z2t7L3MbjiMKltSlpO/djlQuWcqDlBJuFI5bAT55HCCu3hMQGUAXne3d7LG8V4XfwjkXUZCPDmBlDoDAYaaiDl31EigBINitzXsqNtcIzwjtVEC6pI/nUfNh+XwrpUOki3s1R4rlYnoyRNE+B9/fzWlTHI6l1YMNtPof1zqYqu17JF5WOnTq0XgfSePz5ZQ4tLaLaW4wDt4lVkDII1A2JXToI3kV5ZuKz1nODZDT9QMO9nX435r2OHryxv6gSeOh/lavC4tRbN25CjmScwOwUzOo29dK6GBe1zJYIDSdBA22J7PdoFlxIPWCmx08NvsFY4djVQKtxyRBYXG2ZFGdnJ2AA8/hW+ZH7JGJpl+apTA2lo2JsBz8vNGuD8TS9bD27i3I0Zl08QAnTl1jzrO9hadFzKtN1N0OEKzfuKyjQGYIkbeeuxpRJCAyEOxd+5a8aqbqD2kH8QDqhOj/AHTB8+VBIKdTY2pbR3ofY+ndqp8Dj7d1BdtuGSD5QdCcwIlSOhjeqQOY5hLXCCrm+h1FQFAlsWlQQoCiSYAgSxLE+8kn30UyoSguOxV23j7AhDZvK9uYOcXFDXACZjLCnlRiMqIAEFWeKcdS2WS3+9vAewp0UnRe8I9nXyJgHSs1bEU6ImoY+5+c06hh3VTwHFU+D8TxOYDE92VcgA21ZchO05mOZSYGwOvOseG6Tp1qvVgRw8FrxeFosbNInnMfhaZa3i+q5yWi3VrjUJhRJNDm4qklArXUJ10USUPMq10VRF1FXu2enwrYx82KS9m4VW5cABJIAAkk6AAcz5U8JOtl5Nx79qd03CuERBbBgPcUsz+cSAo8jJ9Nquy6VPAtjt68lpOw/bcYybd0Kl8agCctwDcrOxHNZPUc4sRKy4rCmn2m3H2WsJ3OgA3J2HrSquIZSidToBck8gsgaXe/BBcfx5EIVAXYmBodT0VRqffQtdWc7JoR/aIkf874IHc0E810cF0Y/EtNQdlguXusI5C3mSOUplpL763bhtj+RIn/ADEafAH1rU3Dj+8z5/d0nyI7gpVxGDodmg3Of+J1h4NET4+SnGEtjlm+8S3/AHTWoUWAWasD8dXdo6P+UBv/AGgIbfxSYI3LgAIvNm2EI+RUgjcpCBpEnVtOZQ9pvIsmMe6tlGa4F+d+PG+6wHavjrYkCzbX90GnMRGdtRmMQIklvh6UjsC8/O5dehSey7tTtwUPZ/CI2JjICqK0qwmYGXUN5n5UWCbnqjNcXKXjnOZQOWxMD54BG3Clrtu1a7p1AIcKArHQwdIIPnPXlT8RkeXMa2I34pOFpVA1rnuzTsbwo8LxDvjbvYhXtFjAuo3gcKcpVhPh2PlzivLvodWDTokOj+06idIO/wAErs31KL/8Ww4xT2r+fuz+78DeEaQJGg0PrBE8q34GgKLA1xObe+518tFVXFPyAUwLXki/zyRvhaWcVmuIxe2yZGsv9gBSkIAPAddxyPpXXDw8BzVzX4h1FmQiDMhw3vN+I/ICKcKsWcIjW7MbljmcSW9kg85hY2jT1pNQl2qz1KlSu4Of9kH432xXu27u6LdwquVWQuUJ1ho8IMSCNYMb1TKBLriR5J1PCHN2hI74RvgvGku2Uul1grq3siVhXJDRl8cj0jrWKsxzHlsfNvRKqUS1xbCFcds3MM4xeFgho723Pgug7eQJ5NyJG4Y0LXzIO3ye8b8RzAnfRaMUzq3fW0dk8QNu8bcrbI5geI/2vDpdw9wISQdRmCkHx27i6HTUbg7EGrnKYK5xZkdDgreO4qmHs97fIUAawZk9F0BM+lGwFxgIIkwF5f2g7WXruIt3ATbFu5FtAJKOQQC8EZrpB/h7AHxbgVtZTtEJrGWPd6cuXE76Bazh1/8AtGHJsqWDZluIhHeWrjSSVeQHXNIDjYjc6keex3RZ60VaesyQdD83HknNxBAyuWlwPC2GRrjlmUA5dAueNSYAzRrGw5xMEaKHR+HovL6YvzMx3JL67nWRUGtRKSn0atJQlWkoDzUXUIEGSokNU611a4VQsoumrzclF1NaRohQntPwn+0Ya/aWA1y26rO2YqQp8tYpzHgWKpoyvDxsV814zCvbdkdCjoYZWEEEbg/nTl1hGoWy7G9lM4S/cYiCGUKSGA8YDCNQcwQgjQgmuLj+kzScWU9ePO34md5TAzMIOi1mP467WmLgKEu3LWUfbZWOU+ZK5T5a07B1M7stMk1XgEvP9rIuG8L2/PBeD6JbXxADyOrFw3ieJ4gfLaw8IOVmbRroYpcPO2QAe7UHYaj1q8djX4R3UURlA5Tm46rbi6tPGtDR/hjQTE/5jxPDgNpUmF7RhEuf2lgr27hQQP4qnW2yKNSSNCBzBrs4XFNrUWv815nEYB4rZKQmUCxvaXFOxeye6SIVWVWLHUS0iFmdhOw13FMfUcdPJd3DdADqoqxnvxm8WN9trb3WX4/xy5iG/eeHL9kcj+v11HrC/aFjo4VtC26F2rpVgy6MpDKehGo/ClVKbXNIO60tcQbLS8G4lHfYm+0s2UaACTEwBtsFqsMGYdpDRYAAeN0vENNYieP7IjY4yl1GKSCATB+ulXUryCn0aIAUnZ3E9+tvCd0CseMkmAo1LafaPqNTXGbhM2I6wu3+eyKticlEwP52VLtxwprF/NH7u5qp5T9pfWZPofI10qwBeXDdYMG8mkGu1HyUN4dn1y6CNTmy6SB111iksqCm8c7Lo0+J0S38OkwHtsegnfyJEH3Guy2qyYDhPzw9Uyni8xiCO+PeVAW5TTAN0ThF1a4ZxdrZUXFFywCym2yysOVZ9okyqmCSAdYmgq4cPBLTDrX7tPulVKYOlivTl4/hBhu8uXVFq7mBBLNLRDqARmgeQA2Ok15sUMSa+Rje03uFtjw9Z8lgayo14LNRcLK8P44MDfa7bPe4e6Sr5TvcAPd3ROzMNG21B6CtD6RBDHDLaRy4jwOnIhbukKIqNbWaIzeh3Hn8uh/FuL3cRc7y4dRORQfCgHtZDsI+1eOi7LJM1rpgNEBcgNgfPnc3U6myG3QCUEA6gAFWiDJAAHiVSdl/iXTvApwKts3j57nn9LRzXqPYbs09gm/dLK7LHd6THLvMugj7NtfCkncmRnq1A6wSXEafPnEm5WzmkEboJVHiHGLNjL3jHxzlVVZ2MRLBUBMCRJiNR1qi9rW5iQBxlMp03VPpEoRe7XSS1mwblpZBYvkdo9ru0ZdYMjxFNQeUE5qmMoU3hhPiLgTzn7LWzAvc3NpyWd4g2NxDZ2xBtA6i3bZkCDkpKQXPUk6nYDasr+lWgw1v2XXw2FwrGDrGZj3/AGRbszxLEWriWcRc75Lhyo59tHgkKx+0rAEAnUGBJzaNoY1tcxEEX7/3WLH4Wk3t0hA3C2laiSuSuioWyOaiQUocNFa6ahcQomhjTZlUlJopnRUs/wBoezNm9cXEi3N+2Dlgx3kAwrTofInaqxVN1WkWMMEp9Ct1Zh2ixV/xNZDYO8luwGzJcNtLduAMr+3lYrBA1gZp0IrhhjmF7esBe47BxceIiJE78YjRdQEESsPxLjJZbKWg1tbbvcBL52a6WLZy59ogEa+Z617Tozo/qC+pUMucANIhoGkbTr/CQ582C1HZrHpind/ZxDIBdQGFfLot1R6aHpp6nndP4MikKrdAfT9v3SsMeodkP0nQ8OR/Cs9o7CG2GJDXLckQJ8J9oT15wP5a4vRNR7a1h2Tr+CtlHpOlRrNnTRBr3EEW3OglYY7iAoUEE7D7UATPPQV6MUjmkm2o85/aeGy75pwc7ndkGQe8z4naeGgusriXDsXAhRoWOxO4qnVIdbVcTFVWVamZg8eKhQTy1P15UTndmyQ2RZHrWCFyxlBjxsw6aeAfIUDjIT6dAuCscG4MxzKCJIgkTCg7k9ToIHl8FMpOqOyhDiXswVE1KpubAbk/PJb/ALNcISx7AMkHMxiWMj5eX/urdSax8jgR6hcX9U6tTIPEEeRRrifD7V6y9u8JtkSTOqka5lPIjr+iom6OmS0yF5BxXgt7DqjsDkcKynpIkKw+y4G423ioWrcys1zoGo+WWoxbYZ7IRMohLRVQgHdMhPeOzkS2cFfhNTA4WqK+eoRlEkmbEEWAHelV3Py5WAlxMAbyszhcD3t3cIhYjMTqY1IQfaaPcOddYVOrpydeC6eJrNpk3k/L90o5217vuLdu0It2nWBHsyrAk8xJyiTuRWfAvc6o9zjqsVBxLiTqVjCkj0/RPyHwrqTBTiYKJ8Fi6l2zvmkD74EqdhAkac9TXH6RJy9YRGUg/wD1Nj7rbhh1tGpS4Q4fb2UHCLbXCIzu7FVC7+z7IVT7TDcZvCkZjS5AvK4tW1gOfzgOO50C9E4TwW3g3sXb7L3ma4x8Xht+AyxJ9tuRc8yIgaUk18wICyPfqB8/bkiOM7eoZGFttfI3cQtlfvXGhfhND2hrbv18kBYR9Vvv5LL4vj+IxUzed1G6YTwWl8rmJuaeuSrLQNfX8NCZka3Uf6tfBo/KK9k8TKMyhLi2VCOtkvdNu2Wd1YOw/etma5nC6+xAOxw9J4N+IpjIbtnW06eWlpWmlUyG834wPQaDgj/FLwGGu3bRVj3TOhGoPhJVpG42OleWw7CcQ2nUt2gD53Ws1FLw/EJdtq4gTuNJVuanzBocRSqUKhpu29efiqFSRqm4xAz2bSxna7bcRuEsul12PQQoWerqOdbuh2PdiM+zQZ8QQB84FBWf2CtZXpZOq5qWjB4KkhoHS5RJSyHCytRA6U26pONVl4K18/ftC7UXsTirqZnWzadkS3JUShyszDmxIJ120FbmNyhb6NMNb3qrwvD4vHLlzs6WwYLsSPDBy+Z10kdddIoBjcPgH5nNEuN4Anvnhx/dNyk6IZcsMsZwQGAYaaFW1DLyI/8AVehp1mVW5qZnbx4HggIg3SWLrI4ZCQwOhG/6jlRPaKjC1wsRcKizN2Y1WkucXfKCRlPPnr0HSsVHBUmOyC8bLJX6KqUCHOEg6ex5/fZZ10zXbaEnuy6jf2VZgG+GtY8Yx1GY4EhdBlR72tY42C9SZEtKUAAtchHhXqpH8p+pPlXmsNhf1NN9Zz4c3zO/HwHNan1DTqNphsh2/D5qeSwHFOHBMSFtD2jKqPQtA94+BrssqEUQ55Rvw4bVAHf+Ueax3eDAIEgBi32p5p6anTrWFuMc6tk2+X+cVpYwUxnOwRTgJi1aP84BP3jrqfl7q7lGo2nRtvK8R0k+picY7PtAHdAK02Hw9xh7eXWRoDp0rG+pJWqi1rRopOLpFnKZY3Gt2j1IuuEY+XhZvcKWtLfqlAO2lu4CFZw1u+6oqxqre0AOUabnrVtALSCfnzgtuH/SvAzjK5s3G/eshxWytiEuFlOi+EBuQOozDTUag+407D1WjUSAui6s1lJrqZkGRwJHl4IuOFd5h7T2jmULGitqRmZ2yhQwGaRrvm0NNq17yuHUl9ZxKXCuHdVuhZYAa7MCAD4dCAQSSNdSdRGqwHM7TUwa2Tu2OCwli0qoq9+SuXLyXmWE6qRIEyZI8624Z1R93G3zRG0vJM6LMcHuFb1sDYEn5qdo1Pn0iqxNLM1/BzSPGPnjK6vRf+O7m0qXD4+5hcXeFu4tqWPiZc3hkkKABmM5gYESVE7Vx6UVKDSRNh58f5XOxbBJEb9yk4lfZnttfzNmJAfEiRqJzLhresaaTzIo6YABy+n/AJFYmjXL6flxUt++pYLeOoUMDigQgBMDucLaEE7wCZpopuyZhpMW/JKoNtLf+n8uP4srWKGim9qv2Wxfgt//AIcHa1byDUDf8vp+XFC3/J/0383FHOzXFWw99HuNcFtla2GvMlhDOqixhlE+0F1aNJqCNvS/mUMA2HpfzcjfDOE4m1YW1bto6ZT3bFwAqGSqXAfF4R4ZUNIUHQmuViujG1a5qB0Tc8Z3jv8AC6b1gWisdnLLW7Uhw62ral1dkZgqhRnKEZvfMVsqsbUJzNB7wLdyDrCFf4dwq1Ynu1gtGZmJZ2iYBdyWIEmBMCdKoDKMrRA4aBCXF2quiiaDugXURuVFxoXcFF1EB8uooVcT+H40yxCiVmqCFF5h25/Z8MQXxNpktXmLNcts022AP8TNEq0QToRPTcvY4ttqt1OoJDBcW2vPCO+w+BRYSyuFFvDWXukrcOdVQl8pDESWXIFBIJbmBzmD5iqX13Oq1WgWtJtNhsZJOw29VsBEWKwvGsd3ptgA5baZBJUliCxZiUMak8tOle36LwvUU3Zvqcc29rAAX7t78Uh5lM4YV2+1yH5GtOKqmk3MPPgup0Y2g51z2vmn53W04B2a70Zro8J2G3v/AC/U+MxnS7qT5pHtDf56rd0himZDSF/nzuWN4jhmXEXrIzfumYKSPsjm2XroQfMV2amMdjGtruAuBYbd08DquBTaGjLKn4dxa8XVHxByHSYDxOxIYZsvXaN6UzDUS7TLz+WTHYmtSaSy8bcfQo2nAby3luZ08J6EaaT4TI20iRW+t0ZVq0y1kERa6xN6dph81Glp7vxP4VriBYgoUYAmQRBUN7jMTrt193Ib0ViqLg8tmOF/tPcukzpfC1LNePG33hJ2P4hkuf2Z9ASe7nqJlD57/CmVCQ2Rp8+d6wYvCDNnH8j3GhXoWHUgCga6VmywmY4SbQOwuqfgrt+Apw0UC8w4tfzYg2A2e2LrNZM+E5xI1Os/Z9RoBNOp5WgW/C74rtYQ/EMhw3+1kmKsWWdAAt+4hINpAwUkEQqskC5OskdOdVmBJPz9kNarTrNe6DYWP37o4cFqMTZxdljkFtrNzxNZMqbYYDwqwBgAACIjQbVRcCLrhANF0K4lxKwe8ZLad4mViDBliSsBlOwYhjsfjIdh253QdFppOJ1WNxDsWLMSWJkk8zXYbEWWm0WVvget0Dp9SQKTiRFMu4A/ZdDotn9Uu4NKi41euDGXTazZ5gZR4vZAMR79a8/hGtOHbm0/dc/FBpqOzaJcGz50AAz55Js63mMNq1xiQuh66dK0ECOXPTyWKplAPDnp5b+SOcLw7u5FhTnnxDDfvb09LuKu+BPdUyk6+th5e6Qbi+nOw8Gi5Wu4J2EuznuOmHnc2v3uJb71+6PCfJF99R0b39B5e6B1Rpsb+g8gtPa7NYbD2rrWrQ7w23m65L3W8J3d5b3TFCXOdA2VB5JRLArOGtxubSx6so/OhNirOqvosADoIqrFCuNKcJuCouqxpKiSavRRdtVEKLs1FdRDBi0JkXFiBA2M6zJO/L0jzpkEWIVCowi2qkuXDBKwSBMTodOZEwKghMbBN9EH4rxJSkBuUkqZTw+JrbESRIBG2oPuprbG66OFwzs8xyvY3sHAGNO+2qDftAe2cIGuO6qZEISCdDpGk6jZtNdYrB0UKdLG1s7ZjtNMTBnjtM+ix1RWD2imd7zpH7cl5E1sAyrB167e5huP1qa9RQxIqiCIPD2O/wAkBbHNjS6mwOEzHMdAI+NNq1RTaXHRbej8N1r5iw+69R7K4q89si5GWfCx0aOhPP130O9fOsfQodcXiwFyB6AcCfIap3SVKm1wya7of2zw4RhibaBlINm9pqeaEa6ifD7xvXR6C6QDKrqdcWIsNgOHoD57rkV6HXUwAYLTI+3z4FhcVgQjakEwNRtPSuriKb6FQ0nbJzXB4zLTdmOLC6ndMfGg0/xJ19Rt8Kb0fiThqnVu+h5twa7h3O+65/SmFFen1rfqbrzb7j7Kra43cW73WJthSTAZZyn47jbUddq6TcY+nUy1Qsf6Ck9nWYZ08j8sU3i+Bk5hIYEQRuSBIKx9oCPUabgVzcc5jMQWAWIl3AXifHfz4rsdGvLsMM5tMN42H40jcW2C2PYvtEcQht3CO+QCY2uJyuL8p/rXOdT6t0bKq9LIfnyCj2LOXIx27xf+rwfVhThdZViu1LYc3LT2ohbhS/bQBWYHZxpyIInzFOpl+W2my7lD9dTgG4MQT2gFLawGVGxCC0rWgXt2e8DsxXU52neJgLz+YVKpBjXiYjyHujxOIdlNISZsTlgeA/JWF472hxGJk3HMQBkTwoOcEDcfeJo2i65ophuyqcFPjKcnRlHLUAXE/wCtVHvrRRdlfKI6/O5Xe6ka10M0KODmm/z5CLdnMFDZjtMz5L/WsHStfLh3Aamw8f2ldno5uWg55/usPD4fJZ/+3WjevXLtvvA2coJgBifCWHNQOWkwNay0mZaYbwAXFqy9xIMSVsOBWcFdKB7wcgAm20WrY3EC3oGPqW09aJgj5fzXOqiqy4b46nz/AIXpPDyqqoRVCAGMsBVAjQAe/wCFMyrFJm6p3e1E37dvDIMQmYLeuW8ziySdAcgMkgMN4GhaBuDgAFpbS7Mutw5rRcR/hOOoj46fjSBAKFuqlw9nJbVN8ihZ+6AB9KAmSimVPUIvZRJQGIlRdViyiSKK6iY9VECFFwFFE3UWNAo6pWJgTcQrBGKW2uOASqKwDM3QFpA6+7SsbGtfUhy6FEBzgCYTL1kra0VrT3FDvbJkq5+ySN9h560NaqWVRe0aSuyKn9YScwbYHiOPz7LC9vOJFwlskwsmPUifoK6WFpZaJqE3dvyGnqSstSP1EDYepv8AZZrh1oXHChAdImWBzaCTBGk6Aab02kDm1PzSPmq2URSkmoOyGknXb5C0mFwAVkW54EmCSNN+okD41OkDWyEf3DbT9j4LqYPGYU0T+ndJ4Gx9V6K+DAREQeXkAOv0HyrxNSqA7K7+3Xm46+WngeK4tWq55JnXf58nXRNx+EHclG1EQR6/qazsqzWztV0yA7siyweG4P3yXLKmbtskg6eMHSZ92XyKivfUHtxWF07bb8zy+3ojcGskLHYS69q4HGjq0/09CNKWabarC06H56JAcWGRst7ibz3sOLmGbK++WAZI9pCCN+h9OtaKVZ9amWOcesZrtmGzvfn3rmPo0sLWzZR1dTl9J3Hd+O5C8FxDvrZDaOImP5tg3kOR6Vgq1X9Y2rqQIPNvuPUeK61PDtDDTZYTI5O9jqOcjcKsbly1cW/b0uW21EaHmwPkwJPrn6irhp7LdIlvdw8PtCcRnpw7Ua/c+455uS9OwuMXF4cPb+0JWfsXFIKz5q4Hwqm2XKc3K5UeP3Bdt5RZuP3tpoKIJtsfPcMDv6UTLGNFswtN0ZxUDYMXMIDhsUjottcLaa7PdF5APegDMcgEiNzyFHfUvK6VMES81yQLnXThMoU3Yh1vP9sjUopG5gg75yvLRdwROlUcRQNnOynmLeYlc2tWJqFzGy0mdb+WmvPRVcHiLIdVZEVgQVgDQg6EGI3Fa6VDDPOXOZ4yf4SKmJxLG5gwFvAj4VY4rgoFtEVQoEAiQW828+XujzpuapTqOpVLu1B4jj7hdHBdXjaQey0m4M9k7juvPE8jZJxayqWATMnwovLl4j1IAn3jrXNrY1z8R1bNBqfx85rpY1zaTAxu1gsXiEAMU5hsuInzr5VWytXrmMv3lSwbrFJACu5FsTtMmIHnMcqtpKWGMaS6Lr23sdwGxh7NpbeR3TMTdG5dwveHykBRHIKBVVXEDKDquVUque4k+S0GPPg9Xtj43EFZxrCjFcihjgiC5TpUVrjVOKi4VbZsqXGj3gqk2KohROogYsoshdW1qV70etsn5isDukcO7+8evstH+zHjQjzCqveg6THUI4IHvXWs761I3a8eaczB1W7DzHuob19T9oA+Zg/OlQSZF1tp0XjUFeVdqsQXvXP8J118wPqQK9QXsytps+kAAc7LHRpPGZ7xBJM+asdlLeXNc+H0/wDL4CtOEaM4cdr+WnrfwTMa7q8GWjWoY8Br5m3gtN2l4t3Ni2iEFmOhzAghDLlcpOmYgHyMbzGME1a7qjvk6TPAfIhYKNOAAFqcFjv7Si3bLeFlGZDoVJAOUnkd/XcaaV5LHYM4dxeRLSbH8Hx0P5XTc0jUa3/cfLIF244j/ZrYTPN257KxIRebn8POelH0ZR69+aOyNTxPD3Vhw2WE4Tjrls+AnMAxWCZYGO8T3gZh5r516Zj+qqCoO4/j2/hMpOgi0xcc+IS37XssSWZgXaNhJ5aba7Hoa0PbBDp+q/iixNMgNeTJdc8r/PVFOz3EDaeG9ht/I8m/P+lBWputVpfU31G48duawOyVGmjU+l3odj4fZXuOWLVhu+yNmZoOU6SRrIOmvzpT3U6rQ9u9+70SMK/EMe6i6JaIuDceYtwOum6r2eIhkZQxCPGaRqCuqE+h19JFZnNc29LvhdqhVD4636ho4fkK52R41/ZLxtXNLNw//rcaSfLkfcaOQQHDQrLiaMm3h+R8/K37O1t2CgFbksk7C6RJUkfZb2h55tdRVkWssLcpIzePGFg+Kd7hcUHaLb4jVnt6qusNA3kbmP5vOnS2NF2KVbCx1bGlw578Lfsr18Xwb93DNcur3ZV3be5yOQbkry169YIVKDHtGYXGkK69WiymG1gGu2aNp4/PdYW9jBkgTtA16k6jTeDBPSfQMBmnkI9tZnvWHJFTNPvpp3Ijb7SZygZYQaMZ119POm4yu6oQ9tiBH2TOiv8Aci4bOPkqnFeJd645IoyqD0HP1P5Vz6dLJJ1JJJTcRV6x07bIZi0mOtaKZSBomWLLsRlUn3fKjKNtNzj2RK0/ZTgF67ey5Lcfaa6jOEj/AAghcx0Gs9eRq2XtCrG0DQo9ZUdE6AG5/YDf3XreAQ4YWrYD3A75fCiKlqQTmyqBlWRHPU1HMzA8vllwgc8laACdx0+I1B+NZCY0RBS1UEhEEi1JKJLQ32UXCjZCoriKs6qklXYmVF1ASogScBHO7db3qB8lrI3o3DgfSm9Y7iqHHuFWLdi7dud4ypbZmHeMCQoLECPStNDCUabgWNvt8KdRrVGPBabodw3FWMRYS9bdx3gaEZhnlSVZYMzBEaVf+zcOD9Ke1z2uiVj8ZwS1fu3Q19Lc285JEB1Ui4tweqAidNc28CdjKAY0ZQTHjErW4kgEA63Mbe6pcHRLVxFLeBCTLaZjMLHkTDdN5inVahbRcBvaRpG/5sb33QdIYSsXtcGyxogHXmdOOqH9oit7FlVCgCEJXmfauMNBzn1yjyrJTc7qxz0+wSsPRkhu5U1jjFzD4oNZOirldT7Djcqw+EHcEaU2uGwWG4iIW/pEg1BTGjRA790a49w5eII2Lwkm6IFy0TLAgQAPOBpGjRpBkVzWAYMR/wC1x3aTseIOzvArnBxByn5839rrChiDIJDAzPMEHf3GupTaHWOiOS28rQ8OZIbwwLw/0uurIOg1zDyNNwwu7Dv8Dy2PzcLp4I06pyO0fp3jb8hRW7YB3n0plMvIXGqNax5EytHwy6Lid04Bgc9ZH9PyrDXouovzC7Xa8ncfH7pGILXMDwYeywPEcPDbyVa/wREkoCJHUn61mNSCm4eu52qE43Dl1n7Vv2vTYXPSPC3uPKqpPDXFh0dpyPDxXXc0PZPwc+7Y+B2Rfs12lZE7jEKWtCAG52+Y84BggjbTyhzg5swufVwz3S4CCPl/dE+01w3bWcXAWtrKjSGBPidT5jcdR6VBUMSEGFxXUSwN7ROvDl7d6J8O4kiYOzcuMFC20kn0A95NaKT2jVcvEtfUqua25JXmvaPH2b94mzbyAmWJ0zHqAPZn5mNtZOo5urQujhaVWmzLUdJ29p35IUtzfXf5cuflzpRC0ytFwTs899C8gKIgbuw5kDp+opdX+iGvqghh/uiQO+9pQZ5dk/u2BtPda/yUmI4WkkLLBwAGkDKwknNMabfGtTWUgDB1Fp47/hR9Gu03AsbxexVr9n5AvEbk8iNgoOvkZ0nzpmFiSFh6RzinYwN768jxXquCuLMFhPSfwmiquG65bKTyMwaY7kZspoK57tNU5qtrQTJTQnihRJCKgvZWlBoSFEtHHFRITRXVJhPSr1USa9akKJuSOutBZEgfaDi+HtlbWIfKLgJk+wUHtBzsFOxnkTTabHOkgaLbh8LVqMdVYJDdf27tV5DxbiWGt5bNnCi/ZtOxw+ILXAZY52EqBnCscsT9kc9S4AxdNZM5ifBAcRjbocuV7vNsAhUARplB/rTWPcwGN1qZVexpjQ8lewl8lMwkCY3/AA6b79K6NNrMQMxs7iNfnet1OuXjMLHl8+6IYIK//wAlpGQEsbrC2q8lVZPjZhJgARGvnycS4YetGXNwIF+eYC1kH61rHy5gJGhH5At9kFUguxmZJOkwdfOkVSZWB7s7i7jdT2eJXLL95aYq+o8iDuCDoR60NMJb2h1iqGOxjXbjXXjM25AjXbWOfrqafRa2kMrNOHtyUIkIpwsAjKSQGIg/yOPZb8D5GtNemXsFVmrduI3H5HNKpVA12Rxsd+B2PunWLORirAiDB8iKdTcHAPbcFIcIcWnZFsMSCGU6janENe0tdoUmoDCu3uIOeS/A/nWQdE0Xbu8x7IW1Mmn5QXFYl0cOoEjy36gjmDTD0RQLYM+YW+lj3Dh6q4lsMua2PCN1BkrOu3Teub26LhSq2OxIs7xXfoPbUbDCIG2vny+clVuYc5YUyszlPI9VPL02PwqnUpEt8lnqYIOOen5fv7+CpcYa5cVEnRFACbHQQWI6nqPSlsflPaELnjDhhMC5M8/4Qm3hmJAAIPUzA8yeQ86fnbuVIOyKdpeDPhXUuP4kukQRHIdCd9OkUTAQ0KOeOsMbFW+DcduLcRu66fww0kfdPP0gVpo1iWmnUBe02OkwdRYX8bjiixFV1WiWuGlw7TKRp+/Ky2DWbdxrlyCiAZwHRkl48SwwADxmjQgmBzEcWkf92ZRz9rKSLggwT+I0P2VMrPp1c45CdwICHrwXusWzEEW7iNMBtGBMmV0ywCSdhMmAaz08VUq0Yo3cO6Ygba7+PgVpNVramYkXvfir54DaeCpaDJzAgj6a86xHG1GkhwE91102Y540hMtcAdJ7u8y66RmH0Onupv8AtIQBl+fnxVnFMdPWMn1+4VhRj09jEMfVyfk4IpjekaZsZCAtwL/qpjyj7KZOP8STeH9UQ/8AZBprcZSOjglu6P6OfpbxP5lTL29xC/xbCH3On1mtDawOhB7ilu6Cw7voqH0PsreH/aFbPt2HX7jBh88tHntCzP8A/T1QfQ8HvBHuieG7b4V97jW/vIfqoIow9u6x1OhcY3QA9xH5hFcNxnDP7N+0x6ZxPwJmjlp0KxVMFiaf1UyPAq8X08OvptRALKbapnvobqSlBrOHHUI1Ux+AtXRF23buAfzqrAc/tDyHwprXO0BTGVHtBDSRPqgXanBsbIs2XOHGvitKAVURKrEZZncedNY4zJWjDDM66yXGOBLctsGl2FuA7S1zOqMFaZ8bTBjbQbHWnCoYgreQSAJsFjO0t0JeNm3bW0lsBMwEXHAA8TsNyd6LrCJymEN2oMp1pZS1ftWpEhcq9ep3+PlQtaajw0alGY1iAkxVrQZQfzrU/Blg1koWy8w0KDh/DnvsERem5g8gdzr1rJVrNojM8oxTcRIFl6hg+E2wUZ7YFxFiR7DEDwsesfEecCObWxTqlJzcI6xuWf3Djl5HcSeWpCxPplrwag7j78+B374lnGez1tv3ilpJ8WwHlPn8tqbhcY6jSApmW89vKFdV7XGXgyNwdedx83QO7gQp0Qt6x+VNdigwXDZ4ZT/5IP1Q17X+of8Aih+Kx5ScqLA6z8oIrTRx9aMrYHcB+6rLTqGXNM8yShV7idxjEIJ0Gh/Ounh61V8lzrDkPZM6imNG+p90bw2HdWUqYYry2LRMHyMH5UvpNhNPLUuLE6b29D/3IMPiT9TLQSPyPMfZWjdRyAwKM0QQJUztttrPwrk024ik0OZ22zEf3D5t+F3MP0k11qlj6KPG8LfQFQw5bEH0B3rU3E0zZ4IPNp+eq6LatCoLkEeBVM8OysBkHeEEonMlRMn+VdvkBvVFzXHLSb4wYHdOp4bLLXrYWg0uYAXecFVey04jEN311h+7JB10IKhRHIAFo6U+lUqMOamzPxEgW5Tr3brivxH6ch4IBncEgzxiPNbbB4JLbFgz3rgEiQSOQ3O8SDEz8ay47pCqKYpMp9U11i4kSBvDW6HmVT8Y/EiHOGUf2tBAJ1uTr3CBpMpeI8UbCWndlRi7nLqZLa6nqojXb51wqlBuKfTpgmGsbPlNu/a32V0nC5GslFuH4dnNi5cYi8LUllgZGOUnKDInUg6QQIOmlc4Yk4ZzjR0DrcxfXl8Ct8PsUTwmCyT4p0UeyBooiWjQtECQBoBvvSsbjxigHObDxuNCFTG5NNFM2HB3UVgFQjdODyN1E2DXoRRis5GKzlE+B6GmCvxCMVzuFE2CbyNGKzUYrNVS/wANU+1aB/yg/OnsxBH0u9U5mII+l3qqN3glk/Zj0JHyrQ3G1hvK0NxdUbyqd3s0h9l2HqAfpFPb0i7+5o+eac3HuGoUA4Het/wrkfdZkPy/Ons6QZuCEZxdGp/iNnvAKkF3iA0F29A/+7P1aa0DH04+r7pRpYA3LG/6f2XpmIciSOWsHSffy5/CtrabdAvFqvxXEX0VDYtLcJdQwLRlQ7trH65UxjWz2j/K04ZlF5d1zsogxaZPBdjQQxOUkQNRr15e81AVVKCNbobdFs6ae8R7qYCFoHWNWe4p2Os387XGcsWJVpEovJB1UeetNJDogR+Ux2JJABAWcv8AYS3ZKs12besyIaY8IUCc0+6rIY1pdUdHzv8Awjo/1TlY2T6d50hDH4e3iADFVBaYjKo+0VnQDX4+db8tGtTyUoBBt39+8/NFdWm+nDn7/IQzFHKZiMvLzOwPl+XWmYZ/WNNN1nb+/j8tqDSWOztPcruBxiyGYcx4ZyzEbNyrJjMAHS1vnrHeN/ncu9hsbTqtynsuPl4ey2d/tFb7kuAVjQgj4QQdfL15VwMB0BVGKBqHsi8gwSdhxHM7BcXpFrqJ6oQXO+25I4ctzZWeDY8X7ecq+UEqZEGR0g7TI35H0rV0r0U9pLsORn1IGh5jg7lvqL68wP6o5Kn0nQnb/m5c9t+KqcVvKon2V+vkP6V56gx7jxPz5ddVmEzHST9llsTa70zEJy8/XzrvYSg42Gu5WoYNtMc0R4fwxVAuONF9nTWdhH0HWvQ4am2m3rHWaPU/PM9y43SFU5v09L6jryH8a8u9WsfhVtXhL+N2RVkQqR4gNJnU7+u1Z6pa9znVdXdkchAPjBjxBKz05yBrNB2jzuR7+EKt2yuKtwoqAKm1xWkOSRm0A5EsN/tddKw4djqAIfdpieRG/dqFoY0OuDfh+PsVPwowoLCcqkodyuwZV9ZGnurY9j6T8rby0ls8tvtCWHipTzaQ4B3cdD6GVYwuDMLcu3FYKHLMqgG5nIK5f5dAvXbnGp4So/6iCDoQR468OY1WPHvaxxp/nSLXHHkdEG4peE+FVTf2QATJLeIjVjJ3NOcWNFkqm57zcrO3cWytozD0JH0rnV8rhELqUm8UZ4Bw037wLyVQy+aTtshnqdx5GuTiavV0yBqbD5yT6jwwLePiD39s6wEeQNiSUgnz3+dcDqv6buMj8rLnRO3iR1isbqLuCMVOaspfPkaQWJgeVIuI6ihLEQenh1NVBCIPC4pUlHKTIakhXKRrc7iasOjRWHRooWwqnlHpTBVcEYquG6hfAjkfjTBXO4TBXO4UX9hbqKLr2ouuatJimIgAMcxiViQT97SNz+gK9sLrzqltGRqCPWhKtcxj9fKrIUCixVoMNQG9agcia4t0VD/hYkkSsxoOR+dOYUz9Q7e6yjr3mJu5jItsUSeQWM3vLT8BXG6TrnNlC9JSaKWFZl1cMx8dPIflBeCcQW7isrW9HDKBvymXHMQD8a9ThcD+mp/VJ3/ZczG4h76WXQBd29wd5itzuk7tSUBUzcIMZZEagmRl1iJ5yGOYCQWfVxmI/b5pM48I9mUtLr/NPn7ZjE8EdFt3LngtOAQW00iconZvI6+u50UMQ4ty5b/Ln55BMqOyuLdSNv50+aq5YtBrtgXITD51VYIaSwJQkKTGaNM3n50b6wosP/EfhHfxjltCGnSc5rnAy7x56TsNBz5labi3FDhrQt52fLOe4xhnMknbzJ/W/JBbVeahswGABaSOewHqfVDw4QAO24Te4a3QW3J2mwHoCwuOTFkzCXBAGY+FxqRH+L5fQCadKs8uNjNxMT+/Pfcg678Hi34FoY6XU+Qkt928tW7SNCtrhy2xmukHUAKNidTHwnToDyreyhTaWh5A4NBvznlx+8pWL6bdVBbhWkDdxH2HHv8ALdFcIEu2lvZQWtmcsxBGYmSzZCMhWDAI8RB5Us1jWM7DQDb5xWOkxlL+lfM6Zcbz5XmeZmwPFBu0qNcCXgpUnxKJUkEdCpI5SDWGs4l0OteR6T9p7jyWqlSyWF4EGxkakW7jHhzQHB8Md4BAAiCSNcszA02mDv8ALStFPCPeMpcMvHeNYSquJYwyB2uHPuWidSApthyF/wDp+03XKCpDAeEHb1iaY+q2tXDmfS0QDxJ1jkI8UzDUBRw7hXgOcQYdoANM1wWkyTy77IhiMOe7EAgGDB1I30Op1E9axY6u+jVzR2TF/SFxsnXPJLgTN434EWH2WcxmAdtFUsfIE0lmKNT6b9y0MZ1etlc4N2Lae8ukZt1TkDyLEc56T+Wr9M9ze0YKB+Pjss8T7K/d4Ncw4UWlcoo1Ya5iSSSwGvTeubjcNUkWzCNfHgjZiOsJLjdURxVxdTNDQGEbHlO361rlmg3IQLaLQPplGbHF7Z3lfXUfEVkdQcNLqpRC1eB1VgfMH8qS5uxCsFTrfPrSjSaUQeVIuJ6ilGgdkYqcVMl0cjSnUyNQjDuClF80vKEYeU8Ygc6HIiDxupA4POhghGHArstXKKU3J50VzspmRkhuq/6Sf91e+hcdNYP/ADL/AKT/AOVRsFWomVgNxA6Kf/KiUXWrbDTMDvyPr/NQmFEpVtdV9YP502nZUVhMdaa1jLimIc94N9Q8SR/mBFcfpKnDiV6mg/rsGwjbsnw/ZLgsN3N7vQLYVpUkJ7IMQx13zDU6aHyp/R3ShDhSqOMczv7d8rBjKIfRMai/7LQvbKnQLqZ6Ty5DfbWvRF686s9xvB4ZrVw3bdwK7h3IDTnX93mA3GmmwBBnnTW1HsILToI8NVqw4q1HhjLmLXA5qtwng6IP4ZKjwlbni8KFmtMjZRDAk7yeXnSatVzpLhPzey31cVZrWOAjgLzuDJIPHhN1kO1TMzRPP85+grBhu3QY0bAetymVWBtZ7juT5Cw9EKw1shTCk6L4VMSpZpJIB0BUCNNTVsptfJIkg6fn5xUe8siDE7/Pllew1yAyKWIM6HbULJgfagspMairoDLWc1g1EcxxH481DlLWmpsfPh7+S0/Zyx3ha29vvQAr6+EBgdGBJkGGI0pjGxWc08AUvFVSyk2pSkXI7x68FqMKo8Nl1XvGtl+6bWEBaBKrl2Bjbamnq3HI+5N1nq0qsHE0ndkHUWkwJsTP3Sf8AtzItKPVmI/08/SgGEojb1JCQelMVEZo5gAHzhSvw584bOggMoVVbJlLEgwXHiy5Z5AjSn0yQLrPXqsLcjATMEk/VMcb2me+bqlxHgneXLbM7Kyzla3KkRuNWI19KbYiVVDFvotLAAQdQRPsUQw2C1Mljr1gagH7MfOhL7LIWSrlnArzE+pJ+tKdUhEGK9asxt8P1tQF6aGqhieEW718d6qH920ASG1ZdSw102HvrPUpseO0E9pIEBD8f2GB1s3IP8r6j/UNvgawVMGNWFMDuKzWP4Pfw5l0ZQPtrqv+pdvfFYn0nNs4IpXWOL3F3hh57/EVmdQaeSKUQscYQ+1Kn4j4ikOw7hpdXKII4IkEEdRSSCLFWni4RzoCxp1CsOIT1xX6FLNDgjFTipRdB50o03DZGHAqRbrcqAtaiDiE/vz0FDlCLrCtEh+Ne9dqucuLUMEKKBg2ZfFCwZWPaOkanYb+ulWCIVqWPKl3KiZdYlSFyg6QW1G4nQEcpp1OJUETdAe1XCWvIHtCbluSv+IHdD68uh9arEURVZG66PReNGHqFlT6Ha8uB8N+Sz+CxYvJAYow0aQJkHxKwOzcj615mvQdRd2m93zguviaME5T5IzhsUUWHnLGjQSR0Vo+AP6PW6O6TDv6VU32PFeexOFIOZql4lZDW3/dG9lAYWpjOysCBPkRMazFdx1VwZ2UvAgdeAXZZtPCR87k+ycyK0FSVVipMlSwkqSN4mm0nktWfEU2sqFrTIG/FYbtDwkJcJywjHQxsehj31jpO/TVsr/oOh4fxp3XXZH+90MzPrbqOP8AOvfZB7nAiTmXTntIPmCCPrXTf0eKvaY6J8VzW440+y9ungVbw3DRaaW9lhMxEEHUAchqP60vLSwB/qHUa7yNvGUxrqmN7NIXnTkd/D7LZdnsIbVp7zoxZ4hEWWCjRRHUzPpFYqLi5zqrrF3oNk/GBrnMw9MiGjU2BO609saDSNOYEgHlP4bU/OuYS4Atm3okIqsyDKm3LExBiKmZVlUFyz4100AaT65f60Qf2T4Kst1JhiGmNpOsRMac/wBaUsuKLIrVu3Sg6SryqYLVyiAUNtc1zMDooK+cmD9I+NQmyKFfWlu0Vp1Zrko0D4j2Zw96TlyN/MmnxHsn4TQuosdqIKiyfFOx9+3qkXV8tG/0n8CazOwztW3VyhR4fiETvMjqv82x0JGo35HcUs0HZZIsrU2H4y40cBvPY/lWR+HG1lcolh+Io+gMHodP/dIdSc3VXKsAbzz/AEKWrTlcjnQuY06qw4hSDEnpS+oHFFnWrdI5mJ+Rr2azKYCgKtNuW5qrhRJsI9w11qGTooo2I0J93ly/XrVstZRSL8qdKFZjtH2eLsb2HhbumZTot0D02fkG+NIxGHbWHNdjo/pMUm9TXuzY7t9xy8uCDYLiupRwVddGRtCPUfjsa83icE5hXUrYXsh7LtOhFwfnDVELeKZcoTUfyt0GhykDTkY+lasH0nUoWqXaPMfOa4lfBAmRYohhb6nQnKZ2aAfQcj7pr0GH6Qo1vpdfhuudUoubqFau4RSCHAK8wRpFa3hrxDhKGm57HAsMHks3e4dhMq3EvvaVyQoLZQxGnhDjMfpWb9OWf4TnN7jZdnrsQ92SrSa8jWQCR3kWQ67wvRg+YEqEbMwZg+cg5WHKApHPX4cnF1AMRTZmLjNyTNuC106rXOAYAGiYgRYgeusrXYDhTq6NcfvAloKDmcHvBoxInKwI6iRHPl2iVx6uIY5jgwRJnQafcEcrIm4oZWOEqsNudVKkJhxKBwhZc5BIWdSFgEj0kfGoplTntyx9FPzarns/OSqLrgQDl5xQyrhLgruYsD9nQ8oO8ab6RVK4Uty5lAhS0sBpGgJjMZI0HlUCibhyO8YDmA3ryP4VFavGlvMKBNdopQBBsiTB123n8/lR3UTz51I4qlEbQIgmdwTzg8tPWj1CpYvjHY1gzNYYMCScjQCJ/lI0I+FYquEOrVYcspfsMjFXBDDkRH15Vjc0tMEI5UljHumxkdDqP6Up1JrlJRPD8XRvbGU/KkOoOGl0Uq0GJ1DCP10NLsNQrXoZtivT3ISUwjXT+s6R+NQiyiR102n03qXUUEhwJB5GDuDG3rUuFaZi7oRSW0A1nQaSOtU03hRDb3FhbJzZiWLZUAzMMvQKNQfxHWnxKkIkjAmCYJ1y8wP0D86EBVCHcY4PaxOjqcwmHU5XWejD6fKqcxrhBC1YXGVsMf6ZsdRsfD8681nb/AcVY9k9+nQQrgdIOje4j0rnV+jg67F2qWPwle1TsO82+eo8fNRrxxZyXAUbmjiD8GiuNVwD2GYT3YEuGZnaHEXHopreOURDlR5MQPgDHyo2VcVTsxx+6wPwI3CTFY22dbjZoG7Ekb7fEDTyFEcRjKgjMfsipYIgw0FRJiU0v3QUwqMsvlMMZ8IAA9mYkxHLnpuwGBLXB70yqBRa6mwjrCNJ0G88+W2piL7K1jUYAqQQRII1BG4IjrXaK88WFpgrrzqdzBmPWdIqlUIbisA3ehw0CekwDoefSOVXKtAsXjL7XrF6zYLBXa3eViEK6gC7LETpO2pDbUQAvJV2W2tEwJEGNRQIIT6pROUQaiiUrIqiFFUwWEC3rryS7ZRqdFRRoqjkJzHrJNXsrRI0qoYUXGqEqJlyihRVboDSCeXXXnB0irhWm4VFVApYsep313n31cGZVFKWnbYT/SPnULZ1QqhjsJbuKFuIGG4nl5g7g+lWWhwh2iAyNFkuM9lYB7o5gdMhMHXo3/r1rO/AkdqmfBW2t/xLLhGQ93kKhQBqdeka69KxVGEHta8E8EESE4v5D40GVRe0YXMEAc5mjUxEnrA291dUFuyBR21CSAWMknxa7mYHkOVFMqLjxG2rBS2p2+E/SplOquFHd4qgupaMy068gRMA+uoB6wNyKhZIUhXMoal0xdQoUbyd8bSghwucwumUnLqYjl1nSnxaVSHX8YuHV8ViVS0VlMxIJKScglZO5nLrFEJNgikxE2RXFO0A2yASVmZIyk6xqNY50IVJVeRPL84qKk3EWlZQCqsOjAER86muqJj3MMtMHlZCLnZzDkk9xbH3ZE+uWOdCabDqFrHSOK/+Q+N/ukw3A7KsD3SAiCDAMeQzazPOoGNboEL8diHiC8x3x9le4zYt3LL27jQrggnYjoR6HX3UYN0ik803hw2QThmH7vDiz3qs1sNlcCFIzEiQD5xvyNWdUdeoKj8wEafaEmP4l3VnD3XLOxi24CmGcqSWC8tREjeedSLpSr2e2shnFh3tqSPDq2m50kbQdYG4JEVeVSFouG8StXLLXkYMhGYzErpJVhy0116zQkGYVIhg8QjoroQVYSCNo/XKqKohT255iDVKKQVFSfmqK1ClwC4Rp7O/PepsopO8NA8SFE/P1oGi11aju3NN9PLWRTIVLPdssdeTD3DYkXFGY+zOUSSQW0BgE6g1bYm6IKj2WxN7EWe8DLlBygc4hTqRHi1HIUToChhHcPdlYO8eIAzB6aUNtihIVa9dRWVWO+onntAHvqu0LhDEqE4kMSAZ0B8iG2M+cGngkJTmqriMGl4EOnKZ0kT0IOhq3sY8Q4T90vtNMhB37Ka6XIHKVk+8gisJ6PE2d6JoxB3C9CTYUbE9R4vYfeH400Kln8X/AHj4/W3RDRFsn47+/YT/AJdyhP0lTZaVNh+utIp/SqKhX2n9f9tunlUqV7ZfvH/uWrChTsVv/kqK1Dg/tfr7K1FCocV7B9X+pq1FZw+3vFQqlG+3+n61SJZ7tR/eMN94/QUQVt0KEcC2T1b8Ksq3KftD/cP84+hqD6kJWb7Ofxh9639LlEdEWyL/ALNP42I/5Cf/ANMTVO+kIdl6Fw72E+6v0paFXhzqlEi8/WoVE3EbD1H1qKKq/wDEP3P91Fsorlv7P65GgcoEuJ9h/T8DSae6JBuyH9ys/d/Gnu1Kh1V/F+0fuj/dQhUhnZH+7N/zrn/cKJ2qh1VHg399xfrb/wB1QfSFbtAs/wDtG/i2fQ/VKazdRmivYP2LX3W+gompblf4V7A+8PpUKU7VGV2HpRpK/9k="/>
          <p:cNvSpPr>
            <a:spLocks noChangeAspect="1" noChangeArrowheads="1"/>
          </p:cNvSpPr>
          <p:nvPr/>
        </p:nvSpPr>
        <p:spPr bwMode="auto">
          <a:xfrm>
            <a:off x="155575" y="-1790700"/>
            <a:ext cx="4676775"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jpeg;base64,/9j/4AAQSkZJRgABAQAAAQABAAD/2wCEAAkGBxQTEhUUExQWFhUXFxcZGBcYGB0cGBcXGBwXFxgXGBwYHSgiHBslHR4XITEiJSkrLi4uGh8zODMsNygtLisBCgoKDg0OGxAQGzQkHyQsLCwsLDAsLCwsLCwvLCwsLCwsLCwsLC8sLCwsLCwsLCwsLCwsLCwsLCwsLCwsLCwsLP/AABEIAMkA+wMBEQACEQEDEQH/xAAcAAABBQEBAQAAAAAAAAAAAAAFAQIDBAYABwj/xABFEAACAQIEAwUFBQUGBgEFAAABAhEAAwQSITEFQVEGEyJhcTKBkaGxQnLB0fAHIzNS4RQ0YoKSwhVzorLS8UNTY4OTs//EABsBAAIDAQEBAAAAAAAAAAAAAAIDAAEEBQYH/8QAPxEAAQMCBAIJAwMCAwcFAAAAAQACEQMhBBIxQVFhBRMicYGRodHwMrHBFOHxI0IzYpIVJFJyorLSBkNTguL/2gAMAwEAAhEDEQA/APY1WP671590zZGkA3omzcqiVxNFmKpNzUQJIlUmzVAmVSlsmiI3VtOykBoLo1xaqLoUSGgDiTCiazHp86YAVIXZaoN5qLopkWVJKqFEsUSiiGGQbKo9wqionrbFQKJCtUWqJyiqA4KJYoCXC6iUVYeonCiknRRUuInx2NJ/e/D93c1/XWrAkEKK7S3ExAVhdUBJUXTUzypC6pcyom0uSolNMKpMIpLhCtdVGFE2qmVF1SJUTya0xJQqMJz60WVVKYRVgKKJLMbknpJP6Pvo8vFCSpAKmUKpTg0UREBVN1YBrMRBungpamiiQ1AVE0GmAIoXA1GgqQlNMhVCaaGFIXVakLpqlISVcKk+KFxVLgKECyiWKElRJVAqJaojgoFTxx/eWB/jJPutv+MU5mhVK9FCWq10VWUK11URxKiSKoNUXRUIGqiQ1RKiQ1RvZUkoCJ0VpKBuqiTLULb6qJTWgawUKbTtEKQ1dpVKMmraVSSjhCspZ7d2HxD2ANUMTm9saSVEakdJ/Gs2Lqvw7gS2RueB+fOO7DYLr6ebNB2Ea/z3G11rcBiVceEgjy/WlXLKgDmlIyPpnK8QVaNCW8labm6VNDKihPnTJESmBOmrhRKDRN0UhITVqoXChUhdVhSEoFWbKipctJuUCZ3Kz7I020qZrwpC5UidSZMweWgEDy0n1JoSZsrXCpCFOooCiz/au7cW5gTbO+LVW6FGt3s09dNfUCmM37kTYgrRChCpdVEq11DIKi6rUSGgdAUSUMcVElBZRdUvsokqpAUXVLqJCa0RGqWkJpoQlRs1XAVJpNXCpAe23FP7Pg7jgwxGVfVqcwhpzHb77eqtlM1HBo8e7f09V4VduJcYs4yudTcXUE9XTkfNf9NZBnaIBkcDr4Hfx8135af29kX4N2uxGFcAv3iiIIbWNNm3Po4+FKOGae1T7J+be1u9EXAjK+4XqHZv9oFm+AGPi56Qw9V5jzWRSy97LPHj819CdmrI/CNdemfD5+44lbLD4hbgzIwYdRRhwcJ+eKxPY5hhwUd4602mQRZGzRNBpwbxRQvMP2m9ocSmIFm1ca0iqp8Bys5aTJI1yjaBzB35R9gtVJjctxJP8I7+zPjN+9buJiCWNvuyrt7RV8/hJ5kZdzr4qLK4RmSKgbPZW0zUJCXCUNVgKoUlrU1TkLrBTUohAkoDbVWomahbB0QlcDRC6FPo1EM4zhwz4YkwEvho08RNu6oGpHNp0nbarbuiB1RUVapdQkK11UrXVapIaA8Fa6rA4qkhpbolWmZ+mv0oSI1UXZev9Koa2UTqkgK1ETWlwkpKie6BoTqeVGLoUzMaMBUUhFFEIZUWKsJcUo6h1O6sJB9xqnNa4QVbKjmHM0wV5/2g/ZpbaXwrd22/dtqh9DutKLHt+ntDhv57+PmujSx7XWqCOY08R7eS8/xvZzE2jc722VCAFjpEEwCvXXpsN4q2vDhbUbGx+c1uzgwdQdFSw+8/AjcdKdTg2KXUMXC13A+0t6yQcxPnPi9/Jvfr51H4Brrssfmh27rt/wAqT+qjsvEj582PNeg8K7YJdA7yFP8AMNv8w+z67VnFKpTdDxr5+mvhfctCJtNjxNI+Hz5zKL8R4j3dh7qjvMqFlUH22+yo8yYGnWnNINwhDO1ldZYDsz2bu4q4+N4gWWTKKfAQRs0N7KLsoO+/mSZObNw0TahnsNC9A4ZhLVlMtoQCSSZks2xJJ1J0jyiOVG4lzpdqs2TIMsQrmagyypCXPVqQrWG2pb0l5upM1JMhCm3H8jQuuoTChB8v17qgCBRnEQ6rlYhp8QHhXLGjE9Z09DRtbZWrNCWqkF7S3CGwgA9rFIPgl1vwijYIlEN0C7Wf8Xs3+8wbi/Zb/wCI20/dxGjSQzAmdQRGx6khlT6XVEQ6xVLhv7VkVjbxuHezcEg5RIkbyjQy/wDVVFoITDhSbsMo32b7Uvj8Q/cLlwtkeJ2Hju3G9lQPsqBLHn7O01RaA1LfTDBfVayaWSAkrqE8VF00wHiqTMtIJAVrjSnEtsPyrXChaSFF1VmjVRViTXTjZZ1HFWFSU0cIUwmrF1SaTUgoSVHmpgQlB+0nZ+zjEC3Q0rJR1MMhOhjkeWhBq8kptHEPomWry7j3YfE4Yll/fWxrntiHH3k1PvE+6kupkLrUcbTq2Njz90Bw3EssTBWdTz+HWm067mmCiq4drpIstHw7Eq+qNtG2hH4iupTNOq0jXiFx64q0XAm3A+yPcLxlxSGVoAMqIlSdRmK7TqYiOus0ip0d1kupmOH838JDgBpG2un0oGwyuM3oR9p9FqsJ2iUjLfXLOk7of15/Cuc8VaJy1WzzA+7b+bS4cYXTp02Vxnwzp5aEKjf7Sph/Cg8MnKrQkdAu7H7W45jaNUtxVJxytM32vHpHr5re7BNqQaz4cY0uT9hw0PmqJ7Z3ZOVCwJnS07C2BAYE+HSROo5+lOz3+n19p1ROweFGVpzcOE34QfTgreG7Q49oIwTFSAQfAsg6g+K9PyqEvn6R/q//ACsNRuFaS2HCOY9locDx7EKAL2AvoBzQpc/6UYn60oknX59lhfToOMsqeYj1E/ZGcDxS3d0VvFuUZSjgeaOAwHnEUJCQ6m5mvmLhPe5JpcQlEykR6tRMxeIW2hd2yourGJAUbk9ANyeUVYGwVgEmFLaYMAykEHUEHQg8xGhq1SFdobgz4VTqxxKlY3GVXJaOgHzIom7ohoUbBpapNvWVcQ6hh0YAj51YkKwVBa4fZUylq2COYRRHvAq5JVlxVuKEhRJQwolotFSbSiIlWkigLOAVpKXGkqLpq83NRVZroysyYTRlDKaxqosqlMmrF0JTGNMAQyos1G2ShJUZPOnBqElIzVHWCGV5z2t7L3MbjiMKltSlpO/djlQuWcqDlBJuFI5bAT55HCCu3hMQGUAXne3d7LG8V4XfwjkXUZCPDmBlDoDAYaaiDl31EigBINitzXsqNtcIzwjtVEC6pI/nUfNh+XwrpUOki3s1R4rlYnoyRNE+B9/fzWlTHI6l1YMNtPof1zqYqu17JF5WOnTq0XgfSePz5ZQ4tLaLaW4wDt4lVkDII1A2JXToI3kV5ZuKz1nODZDT9QMO9nX435r2OHryxv6gSeOh/lavC4tRbN25CjmScwOwUzOo29dK6GBe1zJYIDSdBA22J7PdoFlxIPWCmx08NvsFY4djVQKtxyRBYXG2ZFGdnJ2AA8/hW+ZH7JGJpl+apTA2lo2JsBz8vNGuD8TS9bD27i3I0Zl08QAnTl1jzrO9hadFzKtN1N0OEKzfuKyjQGYIkbeeuxpRJCAyEOxd+5a8aqbqD2kH8QDqhOj/AHTB8+VBIKdTY2pbR3ofY+ndqp8Dj7d1BdtuGSD5QdCcwIlSOhjeqQOY5hLXCCrm+h1FQFAlsWlQQoCiSYAgSxLE+8kn30UyoSguOxV23j7AhDZvK9uYOcXFDXACZjLCnlRiMqIAEFWeKcdS2WS3+9vAewp0UnRe8I9nXyJgHSs1bEU6ImoY+5+c06hh3VTwHFU+D8TxOYDE92VcgA21ZchO05mOZSYGwOvOseG6Tp1qvVgRw8FrxeFosbNInnMfhaZa3i+q5yWi3VrjUJhRJNDm4qklArXUJ10USUPMq10VRF1FXu2enwrYx82KS9m4VW5cABJIAAkk6AAcz5U8JOtl5Nx79qd03CuERBbBgPcUsz+cSAo8jJ9Nquy6VPAtjt68lpOw/bcYybd0Kl8agCctwDcrOxHNZPUc4sRKy4rCmn2m3H2WsJ3OgA3J2HrSquIZSidToBck8gsgaXe/BBcfx5EIVAXYmBodT0VRqffQtdWc7JoR/aIkf874IHc0E810cF0Y/EtNQdlguXusI5C3mSOUplpL763bhtj+RIn/ADEafAH1rU3Dj+8z5/d0nyI7gpVxGDodmg3Of+J1h4NET4+SnGEtjlm+8S3/AHTWoUWAWasD8dXdo6P+UBv/AGgIbfxSYI3LgAIvNm2EI+RUgjcpCBpEnVtOZQ9pvIsmMe6tlGa4F+d+PG+6wHavjrYkCzbX90GnMRGdtRmMQIklvh6UjsC8/O5dehSey7tTtwUPZ/CI2JjICqK0qwmYGXUN5n5UWCbnqjNcXKXjnOZQOWxMD54BG3Clrtu1a7p1AIcKArHQwdIIPnPXlT8RkeXMa2I34pOFpVA1rnuzTsbwo8LxDvjbvYhXtFjAuo3gcKcpVhPh2PlzivLvodWDTokOj+06idIO/wAErs31KL/8Ww4xT2r+fuz+78DeEaQJGg0PrBE8q34GgKLA1xObe+518tFVXFPyAUwLXki/zyRvhaWcVmuIxe2yZGsv9gBSkIAPAddxyPpXXDw8BzVzX4h1FmQiDMhw3vN+I/ICKcKsWcIjW7MbljmcSW9kg85hY2jT1pNQl2qz1KlSu4Of9kH432xXu27u6LdwquVWQuUJ1ho8IMSCNYMb1TKBLriR5J1PCHN2hI74RvgvGku2Uul1grq3siVhXJDRl8cj0jrWKsxzHlsfNvRKqUS1xbCFcds3MM4xeFgho723Pgug7eQJ5NyJG4Y0LXzIO3ye8b8RzAnfRaMUzq3fW0dk8QNu8bcrbI5geI/2vDpdw9wISQdRmCkHx27i6HTUbg7EGrnKYK5xZkdDgreO4qmHs97fIUAawZk9F0BM+lGwFxgIIkwF5f2g7WXruIt3ATbFu5FtAJKOQQC8EZrpB/h7AHxbgVtZTtEJrGWPd6cuXE76Bazh1/8AtGHJsqWDZluIhHeWrjSSVeQHXNIDjYjc6keex3RZ60VaesyQdD83HknNxBAyuWlwPC2GRrjlmUA5dAueNSYAzRrGw5xMEaKHR+HovL6YvzMx3JL67nWRUGtRKSn0atJQlWkoDzUXUIEGSokNU611a4VQsoumrzclF1NaRohQntPwn+0Ya/aWA1y26rO2YqQp8tYpzHgWKpoyvDxsV814zCvbdkdCjoYZWEEEbg/nTl1hGoWy7G9lM4S/cYiCGUKSGA8YDCNQcwQgjQgmuLj+kzScWU9ePO34md5TAzMIOi1mP467WmLgKEu3LWUfbZWOU+ZK5T5a07B1M7stMk1XgEvP9rIuG8L2/PBeD6JbXxADyOrFw3ieJ4gfLaw8IOVmbRroYpcPO2QAe7UHYaj1q8djX4R3UURlA5Tm46rbi6tPGtDR/hjQTE/5jxPDgNpUmF7RhEuf2lgr27hQQP4qnW2yKNSSNCBzBrs4XFNrUWv815nEYB4rZKQmUCxvaXFOxeye6SIVWVWLHUS0iFmdhOw13FMfUcdPJd3DdADqoqxnvxm8WN9trb3WX4/xy5iG/eeHL9kcj+v11HrC/aFjo4VtC26F2rpVgy6MpDKehGo/ClVKbXNIO60tcQbLS8G4lHfYm+0s2UaACTEwBtsFqsMGYdpDRYAAeN0vENNYieP7IjY4yl1GKSCATB+ulXUryCn0aIAUnZ3E9+tvCd0CseMkmAo1LafaPqNTXGbhM2I6wu3+eyKticlEwP52VLtxwprF/NH7u5qp5T9pfWZPofI10qwBeXDdYMG8mkGu1HyUN4dn1y6CNTmy6SB111iksqCm8c7Lo0+J0S38OkwHtsegnfyJEH3Guy2qyYDhPzw9Uyni8xiCO+PeVAW5TTAN0ThF1a4ZxdrZUXFFywCym2yysOVZ9okyqmCSAdYmgq4cPBLTDrX7tPulVKYOlivTl4/hBhu8uXVFq7mBBLNLRDqARmgeQA2Ok15sUMSa+Rje03uFtjw9Z8lgayo14LNRcLK8P44MDfa7bPe4e6Sr5TvcAPd3ROzMNG21B6CtD6RBDHDLaRy4jwOnIhbukKIqNbWaIzeh3Hn8uh/FuL3cRc7y4dRORQfCgHtZDsI+1eOi7LJM1rpgNEBcgNgfPnc3U6myG3QCUEA6gAFWiDJAAHiVSdl/iXTvApwKts3j57nn9LRzXqPYbs09gm/dLK7LHd6THLvMugj7NtfCkncmRnq1A6wSXEafPnEm5WzmkEboJVHiHGLNjL3jHxzlVVZ2MRLBUBMCRJiNR1qi9rW5iQBxlMp03VPpEoRe7XSS1mwblpZBYvkdo9ru0ZdYMjxFNQeUE5qmMoU3hhPiLgTzn7LWzAvc3NpyWd4g2NxDZ2xBtA6i3bZkCDkpKQXPUk6nYDasr+lWgw1v2XXw2FwrGDrGZj3/AGRbszxLEWriWcRc75Lhyo59tHgkKx+0rAEAnUGBJzaNoY1tcxEEX7/3WLH4Wk3t0hA3C2laiSuSuioWyOaiQUocNFa6ahcQomhjTZlUlJopnRUs/wBoezNm9cXEi3N+2Dlgx3kAwrTofInaqxVN1WkWMMEp9Ct1Zh2ixV/xNZDYO8luwGzJcNtLduAMr+3lYrBA1gZp0IrhhjmF7esBe47BxceIiJE78YjRdQEESsPxLjJZbKWg1tbbvcBL52a6WLZy59ogEa+Z617Tozo/qC+pUMucANIhoGkbTr/CQ582C1HZrHpind/ZxDIBdQGFfLot1R6aHpp6nndP4MikKrdAfT9v3SsMeodkP0nQ8OR/Cs9o7CG2GJDXLckQJ8J9oT15wP5a4vRNR7a1h2Tr+CtlHpOlRrNnTRBr3EEW3OglYY7iAoUEE7D7UATPPQV6MUjmkm2o85/aeGy75pwc7ndkGQe8z4naeGgusriXDsXAhRoWOxO4qnVIdbVcTFVWVamZg8eKhQTy1P15UTndmyQ2RZHrWCFyxlBjxsw6aeAfIUDjIT6dAuCscG4MxzKCJIgkTCg7k9ToIHl8FMpOqOyhDiXswVE1KpubAbk/PJb/ALNcISx7AMkHMxiWMj5eX/urdSax8jgR6hcX9U6tTIPEEeRRrifD7V6y9u8JtkSTOqka5lPIjr+iom6OmS0yF5BxXgt7DqjsDkcKynpIkKw+y4G423ioWrcys1zoGo+WWoxbYZ7IRMohLRVQgHdMhPeOzkS2cFfhNTA4WqK+eoRlEkmbEEWAHelV3Py5WAlxMAbyszhcD3t3cIhYjMTqY1IQfaaPcOddYVOrpydeC6eJrNpk3k/L90o5217vuLdu0It2nWBHsyrAk8xJyiTuRWfAvc6o9zjqsVBxLiTqVjCkj0/RPyHwrqTBTiYKJ8Fi6l2zvmkD74EqdhAkac9TXH6RJy9YRGUg/wD1Nj7rbhh1tGpS4Q4fb2UHCLbXCIzu7FVC7+z7IVT7TDcZvCkZjS5AvK4tW1gOfzgOO50C9E4TwW3g3sXb7L3ma4x8Xht+AyxJ9tuRc8yIgaUk18wICyPfqB8/bkiOM7eoZGFttfI3cQtlfvXGhfhND2hrbv18kBYR9Vvv5LL4vj+IxUzed1G6YTwWl8rmJuaeuSrLQNfX8NCZka3Uf6tfBo/KK9k8TKMyhLi2VCOtkvdNu2Wd1YOw/etma5nC6+xAOxw9J4N+IpjIbtnW06eWlpWmlUyG834wPQaDgj/FLwGGu3bRVj3TOhGoPhJVpG42OleWw7CcQ2nUt2gD53Ws1FLw/EJdtq4gTuNJVuanzBocRSqUKhpu29efiqFSRqm4xAz2bSxna7bcRuEsul12PQQoWerqOdbuh2PdiM+zQZ8QQB84FBWf2CtZXpZOq5qWjB4KkhoHS5RJSyHCytRA6U26pONVl4K18/ftC7UXsTirqZnWzadkS3JUShyszDmxIJ120FbmNyhb6NMNb3qrwvD4vHLlzs6WwYLsSPDBy+Z10kdddIoBjcPgH5nNEuN4Anvnhx/dNyk6IZcsMsZwQGAYaaFW1DLyI/8AVehp1mVW5qZnbx4HggIg3SWLrI4ZCQwOhG/6jlRPaKjC1wsRcKizN2Y1WkucXfKCRlPPnr0HSsVHBUmOyC8bLJX6KqUCHOEg6ex5/fZZ10zXbaEnuy6jf2VZgG+GtY8Yx1GY4EhdBlR72tY42C9SZEtKUAAtchHhXqpH8p+pPlXmsNhf1NN9Zz4c3zO/HwHNan1DTqNphsh2/D5qeSwHFOHBMSFtD2jKqPQtA94+BrssqEUQ55Rvw4bVAHf+Ueax3eDAIEgBi32p5p6anTrWFuMc6tk2+X+cVpYwUxnOwRTgJi1aP84BP3jrqfl7q7lGo2nRtvK8R0k+picY7PtAHdAK02Hw9xh7eXWRoDp0rG+pJWqi1rRopOLpFnKZY3Gt2j1IuuEY+XhZvcKWtLfqlAO2lu4CFZw1u+6oqxqre0AOUabnrVtALSCfnzgtuH/SvAzjK5s3G/eshxWytiEuFlOi+EBuQOozDTUag+407D1WjUSAui6s1lJrqZkGRwJHl4IuOFd5h7T2jmULGitqRmZ2yhQwGaRrvm0NNq17yuHUl9ZxKXCuHdVuhZYAa7MCAD4dCAQSSNdSdRGqwHM7TUwa2Tu2OCwli0qoq9+SuXLyXmWE6qRIEyZI8624Z1R93G3zRG0vJM6LMcHuFb1sDYEn5qdo1Pn0iqxNLM1/BzSPGPnjK6vRf+O7m0qXD4+5hcXeFu4tqWPiZc3hkkKABmM5gYESVE7Vx6UVKDSRNh58f5XOxbBJEb9yk4lfZnttfzNmJAfEiRqJzLhresaaTzIo6YABy+n/AJFYmjXL6flxUt++pYLeOoUMDigQgBMDucLaEE7wCZpopuyZhpMW/JKoNtLf+n8uP4srWKGim9qv2Wxfgt//AIcHa1byDUDf8vp+XFC3/J/0383FHOzXFWw99HuNcFtla2GvMlhDOqixhlE+0F1aNJqCNvS/mUMA2HpfzcjfDOE4m1YW1bto6ZT3bFwAqGSqXAfF4R4ZUNIUHQmuViujG1a5qB0Tc8Z3jv8AC6b1gWisdnLLW7Uhw62ral1dkZgqhRnKEZvfMVsqsbUJzNB7wLdyDrCFf4dwq1Ynu1gtGZmJZ2iYBdyWIEmBMCdKoDKMrRA4aBCXF2quiiaDugXURuVFxoXcFF1EB8uooVcT+H40yxCiVmqCFF5h25/Z8MQXxNpktXmLNcts022AP8TNEq0QToRPTcvY4ttqt1OoJDBcW2vPCO+w+BRYSyuFFvDWXukrcOdVQl8pDESWXIFBIJbmBzmD5iqX13Oq1WgWtJtNhsZJOw29VsBEWKwvGsd3ptgA5baZBJUliCxZiUMak8tOle36LwvUU3Zvqcc29rAAX7t78Uh5lM4YV2+1yH5GtOKqmk3MPPgup0Y2g51z2vmn53W04B2a70Zro8J2G3v/AC/U+MxnS7qT5pHtDf56rd0himZDSF/nzuWN4jhmXEXrIzfumYKSPsjm2XroQfMV2amMdjGtruAuBYbd08DquBTaGjLKn4dxa8XVHxByHSYDxOxIYZsvXaN6UzDUS7TLz+WTHYmtSaSy8bcfQo2nAby3luZ08J6EaaT4TI20iRW+t0ZVq0y1kERa6xN6dph81Glp7vxP4VriBYgoUYAmQRBUN7jMTrt193Ib0ViqLg8tmOF/tPcukzpfC1LNePG33hJ2P4hkuf2Z9ASe7nqJlD57/CmVCQ2Rp8+d6wYvCDNnH8j3GhXoWHUgCga6VmywmY4SbQOwuqfgrt+Apw0UC8w4tfzYg2A2e2LrNZM+E5xI1Os/Z9RoBNOp5WgW/C74rtYQ/EMhw3+1kmKsWWdAAt+4hINpAwUkEQqskC5OskdOdVmBJPz9kNarTrNe6DYWP37o4cFqMTZxdljkFtrNzxNZMqbYYDwqwBgAACIjQbVRcCLrhANF0K4lxKwe8ZLad4mViDBliSsBlOwYhjsfjIdh253QdFppOJ1WNxDsWLMSWJkk8zXYbEWWm0WVvget0Dp9SQKTiRFMu4A/ZdDotn9Uu4NKi41euDGXTazZ5gZR4vZAMR79a8/hGtOHbm0/dc/FBpqOzaJcGz50AAz55Js63mMNq1xiQuh66dK0ECOXPTyWKplAPDnp5b+SOcLw7u5FhTnnxDDfvb09LuKu+BPdUyk6+th5e6Qbi+nOw8Gi5Wu4J2EuznuOmHnc2v3uJb71+6PCfJF99R0b39B5e6B1Rpsb+g8gtPa7NYbD2rrWrQ7w23m65L3W8J3d5b3TFCXOdA2VB5JRLArOGtxubSx6so/OhNirOqvosADoIqrFCuNKcJuCouqxpKiSavRRdtVEKLs1FdRDBi0JkXFiBA2M6zJO/L0jzpkEWIVCowi2qkuXDBKwSBMTodOZEwKghMbBN9EH4rxJSkBuUkqZTw+JrbESRIBG2oPuprbG66OFwzs8xyvY3sHAGNO+2qDftAe2cIGuO6qZEISCdDpGk6jZtNdYrB0UKdLG1s7ZjtNMTBnjtM+ix1RWD2imd7zpH7cl5E1sAyrB167e5huP1qa9RQxIqiCIPD2O/wAkBbHNjS6mwOEzHMdAI+NNq1RTaXHRbej8N1r5iw+69R7K4q89si5GWfCx0aOhPP130O9fOsfQodcXiwFyB6AcCfIap3SVKm1wya7of2zw4RhibaBlINm9pqeaEa6ifD7xvXR6C6QDKrqdcWIsNgOHoD57rkV6HXUwAYLTI+3z4FhcVgQjakEwNRtPSuriKb6FQ0nbJzXB4zLTdmOLC6ndMfGg0/xJ19Rt8Kb0fiThqnVu+h5twa7h3O+65/SmFFen1rfqbrzb7j7Kra43cW73WJthSTAZZyn47jbUddq6TcY+nUy1Qsf6Ck9nWYZ08j8sU3i+Bk5hIYEQRuSBIKx9oCPUabgVzcc5jMQWAWIl3AXifHfz4rsdGvLsMM5tMN42H40jcW2C2PYvtEcQht3CO+QCY2uJyuL8p/rXOdT6t0bKq9LIfnyCj2LOXIx27xf+rwfVhThdZViu1LYc3LT2ohbhS/bQBWYHZxpyIInzFOpl+W2my7lD9dTgG4MQT2gFLawGVGxCC0rWgXt2e8DsxXU52neJgLz+YVKpBjXiYjyHujxOIdlNISZsTlgeA/JWF472hxGJk3HMQBkTwoOcEDcfeJo2i65ophuyqcFPjKcnRlHLUAXE/wCtVHvrRRdlfKI6/O5Xe6ka10M0KODmm/z5CLdnMFDZjtMz5L/WsHStfLh3Aamw8f2ldno5uWg55/usPD4fJZ/+3WjevXLtvvA2coJgBifCWHNQOWkwNay0mZaYbwAXFqy9xIMSVsOBWcFdKB7wcgAm20WrY3EC3oGPqW09aJgj5fzXOqiqy4b46nz/AIXpPDyqqoRVCAGMsBVAjQAe/wCFMyrFJm6p3e1E37dvDIMQmYLeuW8ziySdAcgMkgMN4GhaBuDgAFpbS7Mutw5rRcR/hOOoj46fjSBAKFuqlw9nJbVN8ihZ+6AB9KAmSimVPUIvZRJQGIlRdViyiSKK6iY9VECFFwFFE3UWNAo6pWJgTcQrBGKW2uOASqKwDM3QFpA6+7SsbGtfUhy6FEBzgCYTL1kra0VrT3FDvbJkq5+ySN9h560NaqWVRe0aSuyKn9YScwbYHiOPz7LC9vOJFwlskwsmPUifoK6WFpZaJqE3dvyGnqSstSP1EDYepv8AZZrh1oXHChAdImWBzaCTBGk6Aab02kDm1PzSPmq2URSkmoOyGknXb5C0mFwAVkW54EmCSNN+okD41OkDWyEf3DbT9j4LqYPGYU0T+ndJ4Gx9V6K+DAREQeXkAOv0HyrxNSqA7K7+3Xm46+WngeK4tWq55JnXf58nXRNx+EHclG1EQR6/qazsqzWztV0yA7siyweG4P3yXLKmbtskg6eMHSZ92XyKivfUHtxWF07bb8zy+3ojcGskLHYS69q4HGjq0/09CNKWabarC06H56JAcWGRst7ibz3sOLmGbK++WAZI9pCCN+h9OtaKVZ9amWOcesZrtmGzvfn3rmPo0sLWzZR1dTl9J3Hd+O5C8FxDvrZDaOImP5tg3kOR6Vgq1X9Y2rqQIPNvuPUeK61PDtDDTZYTI5O9jqOcjcKsbly1cW/b0uW21EaHmwPkwJPrn6irhp7LdIlvdw8PtCcRnpw7Ua/c+455uS9OwuMXF4cPb+0JWfsXFIKz5q4Hwqm2XKc3K5UeP3Bdt5RZuP3tpoKIJtsfPcMDv6UTLGNFswtN0ZxUDYMXMIDhsUjottcLaa7PdF5APegDMcgEiNzyFHfUvK6VMES81yQLnXThMoU3Yh1vP9sjUopG5gg75yvLRdwROlUcRQNnOynmLeYlc2tWJqFzGy0mdb+WmvPRVcHiLIdVZEVgQVgDQg6EGI3Fa6VDDPOXOZ4yf4SKmJxLG5gwFvAj4VY4rgoFtEVQoEAiQW828+XujzpuapTqOpVLu1B4jj7hdHBdXjaQey0m4M9k7juvPE8jZJxayqWATMnwovLl4j1IAn3jrXNrY1z8R1bNBqfx85rpY1zaTAxu1gsXiEAMU5hsuInzr5VWytXrmMv3lSwbrFJACu5FsTtMmIHnMcqtpKWGMaS6Lr23sdwGxh7NpbeR3TMTdG5dwveHykBRHIKBVVXEDKDquVUque4k+S0GPPg9Xtj43EFZxrCjFcihjgiC5TpUVrjVOKi4VbZsqXGj3gqk2KohROogYsoshdW1qV70etsn5isDukcO7+8evstH+zHjQjzCqveg6THUI4IHvXWs761I3a8eaczB1W7DzHuob19T9oA+Zg/OlQSZF1tp0XjUFeVdqsQXvXP8J118wPqQK9QXsytps+kAAc7LHRpPGZ7xBJM+asdlLeXNc+H0/wDL4CtOEaM4cdr+WnrfwTMa7q8GWjWoY8Br5m3gtN2l4t3Ni2iEFmOhzAghDLlcpOmYgHyMbzGME1a7qjvk6TPAfIhYKNOAAFqcFjv7Si3bLeFlGZDoVJAOUnkd/XcaaV5LHYM4dxeRLSbH8Hx0P5XTc0jUa3/cfLIF244j/ZrYTPN257KxIRebn8POelH0ZR69+aOyNTxPD3Vhw2WE4Tjrls+AnMAxWCZYGO8T3gZh5r516Zj+qqCoO4/j2/hMpOgi0xcc+IS37XssSWZgXaNhJ5aba7Hoa0PbBDp+q/iixNMgNeTJdc8r/PVFOz3EDaeG9ht/I8m/P+lBWputVpfU31G48duawOyVGmjU+l3odj4fZXuOWLVhu+yNmZoOU6SRrIOmvzpT3U6rQ9u9+70SMK/EMe6i6JaIuDceYtwOum6r2eIhkZQxCPGaRqCuqE+h19JFZnNc29LvhdqhVD4636ho4fkK52R41/ZLxtXNLNw//rcaSfLkfcaOQQHDQrLiaMm3h+R8/K37O1t2CgFbksk7C6RJUkfZb2h55tdRVkWssLcpIzePGFg+Kd7hcUHaLb4jVnt6qusNA3kbmP5vOnS2NF2KVbCx1bGlw578Lfsr18Xwb93DNcur3ZV3be5yOQbkry169YIVKDHtGYXGkK69WiymG1gGu2aNp4/PdYW9jBkgTtA16k6jTeDBPSfQMBmnkI9tZnvWHJFTNPvpp3Ijb7SZygZYQaMZ119POm4yu6oQ9tiBH2TOiv8Aci4bOPkqnFeJd645IoyqD0HP1P5Vz6dLJJ1JJJTcRV6x07bIZi0mOtaKZSBomWLLsRlUn3fKjKNtNzj2RK0/ZTgF67ey5Lcfaa6jOEj/AAghcx0Gs9eRq2XtCrG0DQo9ZUdE6AG5/YDf3XreAQ4YWrYD3A75fCiKlqQTmyqBlWRHPU1HMzA8vllwgc8laACdx0+I1B+NZCY0RBS1UEhEEi1JKJLQ32UXCjZCoriKs6qklXYmVF1ASogScBHO7db3qB8lrI3o3DgfSm9Y7iqHHuFWLdi7dud4ypbZmHeMCQoLECPStNDCUabgWNvt8KdRrVGPBabodw3FWMRYS9bdx3gaEZhnlSVZYMzBEaVf+zcOD9Ke1z2uiVj8ZwS1fu3Q19Lc285JEB1Ui4tweqAidNc28CdjKAY0ZQTHjErW4kgEA63Mbe6pcHRLVxFLeBCTLaZjMLHkTDdN5inVahbRcBvaRpG/5sb33QdIYSsXtcGyxogHXmdOOqH9oit7FlVCgCEJXmfauMNBzn1yjyrJTc7qxz0+wSsPRkhu5U1jjFzD4oNZOirldT7Djcqw+EHcEaU2uGwWG4iIW/pEg1BTGjRA790a49w5eII2Lwkm6IFy0TLAgQAPOBpGjRpBkVzWAYMR/wC1x3aTseIOzvArnBxByn5839rrChiDIJDAzPMEHf3GupTaHWOiOS28rQ8OZIbwwLw/0uurIOg1zDyNNwwu7Dv8Dy2PzcLp4I06pyO0fp3jb8hRW7YB3n0plMvIXGqNax5EytHwy6Lid04Bgc9ZH9PyrDXouovzC7Xa8ncfH7pGILXMDwYeywPEcPDbyVa/wREkoCJHUn61mNSCm4eu52qE43Dl1n7Vv2vTYXPSPC3uPKqpPDXFh0dpyPDxXXc0PZPwc+7Y+B2Rfs12lZE7jEKWtCAG52+Y84BggjbTyhzg5swufVwz3S4CCPl/dE+01w3bWcXAWtrKjSGBPidT5jcdR6VBUMSEGFxXUSwN7ROvDl7d6J8O4kiYOzcuMFC20kn0A95NaKT2jVcvEtfUqua25JXmvaPH2b94mzbyAmWJ0zHqAPZn5mNtZOo5urQujhaVWmzLUdJ29p35IUtzfXf5cuflzpRC0ytFwTs899C8gKIgbuw5kDp+opdX+iGvqghh/uiQO+9pQZ5dk/u2BtPda/yUmI4WkkLLBwAGkDKwknNMabfGtTWUgDB1Fp47/hR9Gu03AsbxexVr9n5AvEbk8iNgoOvkZ0nzpmFiSFh6RzinYwN768jxXquCuLMFhPSfwmiquG65bKTyMwaY7kZspoK57tNU5qtrQTJTQnihRJCKgvZWlBoSFEtHHFRITRXVJhPSr1USa9akKJuSOutBZEgfaDi+HtlbWIfKLgJk+wUHtBzsFOxnkTTabHOkgaLbh8LVqMdVYJDdf27tV5DxbiWGt5bNnCi/ZtOxw+ILXAZY52EqBnCscsT9kc9S4AxdNZM5ifBAcRjbocuV7vNsAhUARplB/rTWPcwGN1qZVexpjQ8lewl8lMwkCY3/AA6b79K6NNrMQMxs7iNfnet1OuXjMLHl8+6IYIK//wAlpGQEsbrC2q8lVZPjZhJgARGvnycS4YetGXNwIF+eYC1kH61rHy5gJGhH5At9kFUguxmZJOkwdfOkVSZWB7s7i7jdT2eJXLL95aYq+o8iDuCDoR60NMJb2h1iqGOxjXbjXXjM25AjXbWOfrqafRa2kMrNOHtyUIkIpwsAjKSQGIg/yOPZb8D5GtNemXsFVmrduI3H5HNKpVA12Rxsd+B2PunWLORirAiDB8iKdTcHAPbcFIcIcWnZFsMSCGU6janENe0tdoUmoDCu3uIOeS/A/nWQdE0Xbu8x7IW1Mmn5QXFYl0cOoEjy36gjmDTD0RQLYM+YW+lj3Dh6q4lsMua2PCN1BkrOu3Teub26LhSq2OxIs7xXfoPbUbDCIG2vny+clVuYc5YUyszlPI9VPL02PwqnUpEt8lnqYIOOen5fv7+CpcYa5cVEnRFACbHQQWI6nqPSlsflPaELnjDhhMC5M8/4Qm3hmJAAIPUzA8yeQ86fnbuVIOyKdpeDPhXUuP4kukQRHIdCd9OkUTAQ0KOeOsMbFW+DcduLcRu66fww0kfdPP0gVpo1iWmnUBe02OkwdRYX8bjiixFV1WiWuGlw7TKRp+/Ky2DWbdxrlyCiAZwHRkl48SwwADxmjQgmBzEcWkf92ZRz9rKSLggwT+I0P2VMrPp1c45CdwICHrwXusWzEEW7iNMBtGBMmV0ywCSdhMmAaz08VUq0Yo3cO6Ygba7+PgVpNVramYkXvfir54DaeCpaDJzAgj6a86xHG1GkhwE91102Y540hMtcAdJ7u8y66RmH0Onupv8AtIQBl+fnxVnFMdPWMn1+4VhRj09jEMfVyfk4IpjekaZsZCAtwL/qpjyj7KZOP8STeH9UQ/8AZBprcZSOjglu6P6OfpbxP5lTL29xC/xbCH3On1mtDawOhB7ilu6Cw7voqH0PsreH/aFbPt2HX7jBh88tHntCzP8A/T1QfQ8HvBHuieG7b4V97jW/vIfqoIow9u6x1OhcY3QA9xH5hFcNxnDP7N+0x6ZxPwJmjlp0KxVMFiaf1UyPAq8X08OvptRALKbapnvobqSlBrOHHUI1Ux+AtXRF23buAfzqrAc/tDyHwprXO0BTGVHtBDSRPqgXanBsbIs2XOHGvitKAVURKrEZZncedNY4zJWjDDM66yXGOBLctsGl2FuA7S1zOqMFaZ8bTBjbQbHWnCoYgreQSAJsFjO0t0JeNm3bW0lsBMwEXHAA8TsNyd6LrCJymEN2oMp1pZS1ftWpEhcq9ep3+PlQtaajw0alGY1iAkxVrQZQfzrU/Blg1koWy8w0KDh/DnvsERem5g8gdzr1rJVrNojM8oxTcRIFl6hg+E2wUZ7YFxFiR7DEDwsesfEecCObWxTqlJzcI6xuWf3Djl5HcSeWpCxPplrwag7j78+B374lnGez1tv3ilpJ8WwHlPn8tqbhcY6jSApmW89vKFdV7XGXgyNwdedx83QO7gQp0Qt6x+VNdigwXDZ4ZT/5IP1Q17X+of8Aih+Kx5ScqLA6z8oIrTRx9aMrYHcB+6rLTqGXNM8yShV7idxjEIJ0Gh/Ounh61V8lzrDkPZM6imNG+p90bw2HdWUqYYry2LRMHyMH5UvpNhNPLUuLE6b29D/3IMPiT9TLQSPyPMfZWjdRyAwKM0QQJUztttrPwrk024ik0OZ22zEf3D5t+F3MP0k11qlj6KPG8LfQFQw5bEH0B3rU3E0zZ4IPNp+eq6LatCoLkEeBVM8OysBkHeEEonMlRMn+VdvkBvVFzXHLSb4wYHdOp4bLLXrYWg0uYAXecFVey04jEN311h+7JB10IKhRHIAFo6U+lUqMOamzPxEgW5Tr3brivxH6ch4IBncEgzxiPNbbB4JLbFgz3rgEiQSOQ3O8SDEz8ay47pCqKYpMp9U11i4kSBvDW6HmVT8Y/EiHOGUf2tBAJ1uTr3CBpMpeI8UbCWndlRi7nLqZLa6nqojXb51wqlBuKfTpgmGsbPlNu/a32V0nC5GslFuH4dnNi5cYi8LUllgZGOUnKDInUg6QQIOmlc4Yk4ZzjR0DrcxfXl8Ct8PsUTwmCyT4p0UeyBooiWjQtECQBoBvvSsbjxigHObDxuNCFTG5NNFM2HB3UVgFQjdODyN1E2DXoRRis5GKzlE+B6GmCvxCMVzuFE2CbyNGKzUYrNVS/wANU+1aB/yg/OnsxBH0u9U5mII+l3qqN3glk/Zj0JHyrQ3G1hvK0NxdUbyqd3s0h9l2HqAfpFPb0i7+5o+eac3HuGoUA4Het/wrkfdZkPy/Ons6QZuCEZxdGp/iNnvAKkF3iA0F29A/+7P1aa0DH04+r7pRpYA3LG/6f2XpmIciSOWsHSffy5/CtrabdAvFqvxXEX0VDYtLcJdQwLRlQ7trH65UxjWz2j/K04ZlF5d1zsogxaZPBdjQQxOUkQNRr15e81AVVKCNbobdFs6ae8R7qYCFoHWNWe4p2Os387XGcsWJVpEovJB1UeetNJDogR+Ux2JJABAWcv8AYS3ZKs12besyIaY8IUCc0+6rIY1pdUdHzv8Awjo/1TlY2T6d50hDH4e3iADFVBaYjKo+0VnQDX4+db8tGtTyUoBBt39+8/NFdWm+nDn7/IQzFHKZiMvLzOwPl+XWmYZ/WNNN1nb+/j8tqDSWOztPcruBxiyGYcx4ZyzEbNyrJjMAHS1vnrHeN/ncu9hsbTqtynsuPl4ey2d/tFb7kuAVjQgj4QQdfL15VwMB0BVGKBqHsi8gwSdhxHM7BcXpFrqJ6oQXO+25I4ctzZWeDY8X7ecq+UEqZEGR0g7TI35H0rV0r0U9pLsORn1IGh5jg7lvqL68wP6o5Kn0nQnb/m5c9t+KqcVvKon2V+vkP6V56gx7jxPz5ddVmEzHST9llsTa70zEJy8/XzrvYSg42Gu5WoYNtMc0R4fwxVAuONF9nTWdhH0HWvQ4am2m3rHWaPU/PM9y43SFU5v09L6jryH8a8u9WsfhVtXhL+N2RVkQqR4gNJnU7+u1Z6pa9znVdXdkchAPjBjxBKz05yBrNB2jzuR7+EKt2yuKtwoqAKm1xWkOSRm0A5EsN/tddKw4djqAIfdpieRG/dqFoY0OuDfh+PsVPwowoLCcqkodyuwZV9ZGnurY9j6T8rby0ls8tvtCWHipTzaQ4B3cdD6GVYwuDMLcu3FYKHLMqgG5nIK5f5dAvXbnGp4So/6iCDoQR468OY1WPHvaxxp/nSLXHHkdEG4peE+FVTf2QATJLeIjVjJ3NOcWNFkqm57zcrO3cWytozD0JH0rnV8rhELqUm8UZ4Bw037wLyVQy+aTtshnqdx5GuTiavV0yBqbD5yT6jwwLePiD39s6wEeQNiSUgnz3+dcDqv6buMj8rLnRO3iR1isbqLuCMVOaspfPkaQWJgeVIuI6ihLEQenh1NVBCIPC4pUlHKTIakhXKRrc7iasOjRWHRooWwqnlHpTBVcEYquG6hfAjkfjTBXO4TBXO4UX9hbqKLr2ouuatJimIgAMcxiViQT97SNz+gK9sLrzqltGRqCPWhKtcxj9fKrIUCixVoMNQG9agcia4t0VD/hYkkSsxoOR+dOYUz9Q7e6yjr3mJu5jItsUSeQWM3vLT8BXG6TrnNlC9JSaKWFZl1cMx8dPIflBeCcQW7isrW9HDKBvymXHMQD8a9ThcD+mp/VJ3/ZczG4h76WXQBd29wd5itzuk7tSUBUzcIMZZEagmRl1iJ5yGOYCQWfVxmI/b5pM48I9mUtLr/NPn7ZjE8EdFt3LngtOAQW00iconZvI6+u50UMQ4ty5b/Ln55BMqOyuLdSNv50+aq5YtBrtgXITD51VYIaSwJQkKTGaNM3n50b6wosP/EfhHfxjltCGnSc5rnAy7x56TsNBz5labi3FDhrQt52fLOe4xhnMknbzJ/W/JBbVeahswGABaSOewHqfVDw4QAO24Te4a3QW3J2mwHoCwuOTFkzCXBAGY+FxqRH+L5fQCadKs8uNjNxMT+/Pfcg678Hi34FoY6XU+Qkt928tW7SNCtrhy2xmukHUAKNidTHwnToDyreyhTaWh5A4NBvznlx+8pWL6bdVBbhWkDdxH2HHv8ALdFcIEu2lvZQWtmcsxBGYmSzZCMhWDAI8RB5Us1jWM7DQDb5xWOkxlL+lfM6Zcbz5XmeZmwPFBu0qNcCXgpUnxKJUkEdCpI5SDWGs4l0OteR6T9p7jyWqlSyWF4EGxkakW7jHhzQHB8Md4BAAiCSNcszA02mDv8ALStFPCPeMpcMvHeNYSquJYwyB2uHPuWidSApthyF/wDp+03XKCpDAeEHb1iaY+q2tXDmfS0QDxJ1jkI8UzDUBRw7hXgOcQYdoANM1wWkyTy77IhiMOe7EAgGDB1I30Op1E9axY6u+jVzR2TF/SFxsnXPJLgTN434EWH2WcxmAdtFUsfIE0lmKNT6b9y0MZ1etlc4N2Lae8ukZt1TkDyLEc56T+Wr9M9ze0YKB+Pjss8T7K/d4Ncw4UWlcoo1Ya5iSSSwGvTeubjcNUkWzCNfHgjZiOsJLjdURxVxdTNDQGEbHlO361rlmg3IQLaLQPplGbHF7Z3lfXUfEVkdQcNLqpRC1eB1VgfMH8qS5uxCsFTrfPrSjSaUQeVIuJ6ilGgdkYqcVMl0cjSnUyNQjDuClF80vKEYeU8Ygc6HIiDxupA4POhghGHArstXKKU3J50VzspmRkhuq/6Sf91e+hcdNYP/ADL/AKT/AOVRsFWomVgNxA6Kf/KiUXWrbDTMDvyPr/NQmFEpVtdV9YP502nZUVhMdaa1jLimIc94N9Q8SR/mBFcfpKnDiV6mg/rsGwjbsnw/ZLgsN3N7vQLYVpUkJ7IMQx13zDU6aHyp/R3ShDhSqOMczv7d8rBjKIfRMai/7LQvbKnQLqZ6Ty5DfbWvRF686s9xvB4ZrVw3bdwK7h3IDTnX93mA3GmmwBBnnTW1HsILToI8NVqw4q1HhjLmLXA5qtwng6IP4ZKjwlbni8KFmtMjZRDAk7yeXnSatVzpLhPzey31cVZrWOAjgLzuDJIPHhN1kO1TMzRPP85+grBhu3QY0bAetymVWBtZ7juT5Cw9EKw1shTCk6L4VMSpZpJIB0BUCNNTVsptfJIkg6fn5xUe8siDE7/Pllew1yAyKWIM6HbULJgfagspMairoDLWc1g1EcxxH481DlLWmpsfPh7+S0/Zyx3ha29vvQAr6+EBgdGBJkGGI0pjGxWc08AUvFVSyk2pSkXI7x68FqMKo8Nl1XvGtl+6bWEBaBKrl2Bjbamnq3HI+5N1nq0qsHE0ndkHUWkwJsTP3Sf8AtzItKPVmI/08/SgGEojb1JCQelMVEZo5gAHzhSvw584bOggMoVVbJlLEgwXHiy5Z5AjSn0yQLrPXqsLcjATMEk/VMcb2me+bqlxHgneXLbM7Kyzla3KkRuNWI19KbYiVVDFvotLAAQdQRPsUQw2C1Mljr1gagH7MfOhL7LIWSrlnArzE+pJ+tKdUhEGK9asxt8P1tQF6aGqhieEW718d6qH920ASG1ZdSw102HvrPUpseO0E9pIEBD8f2GB1s3IP8r6j/UNvgawVMGNWFMDuKzWP4Pfw5l0ZQPtrqv+pdvfFYn0nNs4IpXWOL3F3hh57/EVmdQaeSKUQscYQ+1Kn4j4ikOw7hpdXKII4IkEEdRSSCLFWni4RzoCxp1CsOIT1xX6FLNDgjFTipRdB50o03DZGHAqRbrcqAtaiDiE/vz0FDlCLrCtEh+Ne9dqucuLUMEKKBg2ZfFCwZWPaOkanYb+ulWCIVqWPKl3KiZdYlSFyg6QW1G4nQEcpp1OJUETdAe1XCWvIHtCbluSv+IHdD68uh9arEURVZG66PReNGHqFlT6Ha8uB8N+Sz+CxYvJAYow0aQJkHxKwOzcj615mvQdRd2m93zguviaME5T5IzhsUUWHnLGjQSR0Vo+AP6PW6O6TDv6VU32PFeexOFIOZql4lZDW3/dG9lAYWpjOysCBPkRMazFdx1VwZ2UvAgdeAXZZtPCR87k+ycyK0FSVVipMlSwkqSN4mm0nktWfEU2sqFrTIG/FYbtDwkJcJywjHQxsehj31jpO/TVsr/oOh4fxp3XXZH+90MzPrbqOP8AOvfZB7nAiTmXTntIPmCCPrXTf0eKvaY6J8VzW440+y9ungVbw3DRaaW9lhMxEEHUAchqP60vLSwB/qHUa7yNvGUxrqmN7NIXnTkd/D7LZdnsIbVp7zoxZ4hEWWCjRRHUzPpFYqLi5zqrrF3oNk/GBrnMw9MiGjU2BO609saDSNOYEgHlP4bU/OuYS4Atm3okIqsyDKm3LExBiKmZVlUFyz4100AaT65f60Qf2T4Kst1JhiGmNpOsRMac/wBaUsuKLIrVu3Sg6SryqYLVyiAUNtc1zMDooK+cmD9I+NQmyKFfWlu0Vp1Zrko0D4j2Zw96TlyN/MmnxHsn4TQuosdqIKiyfFOx9+3qkXV8tG/0n8CazOwztW3VyhR4fiETvMjqv82x0JGo35HcUs0HZZIsrU2H4y40cBvPY/lWR+HG1lcolh+Io+gMHodP/dIdSc3VXKsAbzz/AEKWrTlcjnQuY06qw4hSDEnpS+oHFFnWrdI5mJ+Rr2azKYCgKtNuW5qrhRJsI9w11qGTooo2I0J93ly/XrVstZRSL8qdKFZjtH2eLsb2HhbumZTot0D02fkG+NIxGHbWHNdjo/pMUm9TXuzY7t9xy8uCDYLiupRwVddGRtCPUfjsa83icE5hXUrYXsh7LtOhFwfnDVELeKZcoTUfyt0GhykDTkY+lasH0nUoWqXaPMfOa4lfBAmRYohhb6nQnKZ2aAfQcj7pr0GH6Qo1vpdfhuudUoubqFau4RSCHAK8wRpFa3hrxDhKGm57HAsMHks3e4dhMq3EvvaVyQoLZQxGnhDjMfpWb9OWf4TnN7jZdnrsQ92SrSa8jWQCR3kWQ67wvRg+YEqEbMwZg+cg5WHKApHPX4cnF1AMRTZmLjNyTNuC106rXOAYAGiYgRYgeusrXYDhTq6NcfvAloKDmcHvBoxInKwI6iRHPl2iVx6uIY5jgwRJnQafcEcrIm4oZWOEqsNudVKkJhxKBwhZc5BIWdSFgEj0kfGoplTntyx9FPzarns/OSqLrgQDl5xQyrhLgruYsD9nQ8oO8ab6RVK4Uty5lAhS0sBpGgJjMZI0HlUCibhyO8YDmA3ryP4VFavGlvMKBNdopQBBsiTB123n8/lR3UTz51I4qlEbQIgmdwTzg8tPWj1CpYvjHY1gzNYYMCScjQCJ/lI0I+FYquEOrVYcspfsMjFXBDDkRH15Vjc0tMEI5UljHumxkdDqP6Up1JrlJRPD8XRvbGU/KkOoOGl0Uq0GJ1DCP10NLsNQrXoZtivT3ISUwjXT+s6R+NQiyiR102n03qXUUEhwJB5GDuDG3rUuFaZi7oRSW0A1nQaSOtU03hRDb3FhbJzZiWLZUAzMMvQKNQfxHWnxKkIkjAmCYJ1y8wP0D86EBVCHcY4PaxOjqcwmHU5XWejD6fKqcxrhBC1YXGVsMf6ZsdRsfD8681nb/AcVY9k9+nQQrgdIOje4j0rnV+jg67F2qWPwle1TsO82+eo8fNRrxxZyXAUbmjiD8GiuNVwD2GYT3YEuGZnaHEXHopreOURDlR5MQPgDHyo2VcVTsxx+6wPwI3CTFY22dbjZoG7Ekb7fEDTyFEcRjKgjMfsipYIgw0FRJiU0v3QUwqMsvlMMZ8IAA9mYkxHLnpuwGBLXB70yqBRa6mwjrCNJ0G88+W2piL7K1jUYAqQQRII1BG4IjrXaK88WFpgrrzqdzBmPWdIqlUIbisA3ehw0CekwDoefSOVXKtAsXjL7XrF6zYLBXa3eViEK6gC7LETpO2pDbUQAvJV2W2tEwJEGNRQIIT6pROUQaiiUrIqiFFUwWEC3rryS7ZRqdFRRoqjkJzHrJNXsrRI0qoYUXGqEqJlyihRVboDSCeXXXnB0irhWm4VFVApYsep313n31cGZVFKWnbYT/SPnULZ1QqhjsJbuKFuIGG4nl5g7g+lWWhwh2iAyNFkuM9lYB7o5gdMhMHXo3/r1rO/AkdqmfBW2t/xLLhGQ93kKhQBqdeka69KxVGEHta8E8EESE4v5D40GVRe0YXMEAc5mjUxEnrA291dUFuyBR21CSAWMknxa7mYHkOVFMqLjxG2rBS2p2+E/SplOquFHd4qgupaMy068gRMA+uoB6wNyKhZIUhXMoal0xdQoUbyd8bSghwucwumUnLqYjl1nSnxaVSHX8YuHV8ViVS0VlMxIJKScglZO5nLrFEJNgikxE2RXFO0A2yASVmZIyk6xqNY50IVJVeRPL84qKk3EWlZQCqsOjAER86muqJj3MMtMHlZCLnZzDkk9xbH3ZE+uWOdCabDqFrHSOK/+Q+N/ukw3A7KsD3SAiCDAMeQzazPOoGNboEL8diHiC8x3x9le4zYt3LL27jQrggnYjoR6HX3UYN0ik803hw2QThmH7vDiz3qs1sNlcCFIzEiQD5xvyNWdUdeoKj8wEafaEmP4l3VnD3XLOxi24CmGcqSWC8tREjeedSLpSr2e2shnFh3tqSPDq2m50kbQdYG4JEVeVSFouG8StXLLXkYMhGYzErpJVhy0116zQkGYVIhg8QjoroQVYSCNo/XKqKohT255iDVKKQVFSfmqK1ClwC4Rp7O/PepsopO8NA8SFE/P1oGi11aju3NN9PLWRTIVLPdssdeTD3DYkXFGY+zOUSSQW0BgE6g1bYm6IKj2WxN7EWe8DLlBygc4hTqRHi1HIUToChhHcPdlYO8eIAzB6aUNtihIVa9dRWVWO+onntAHvqu0LhDEqE4kMSAZ0B8iG2M+cGngkJTmqriMGl4EOnKZ0kT0IOhq3sY8Q4T90vtNMhB37Ka6XIHKVk+8gisJ6PE2d6JoxB3C9CTYUbE9R4vYfeH400Kln8X/AHj4/W3RDRFsn47+/YT/AJdyhP0lTZaVNh+utIp/SqKhX2n9f9tunlUqV7ZfvH/uWrChTsVv/kqK1Dg/tfr7K1FCocV7B9X+pq1FZw+3vFQqlG+3+n61SJZ7tR/eMN94/QUQVt0KEcC2T1b8Ksq3KftD/cP84+hqD6kJWb7Ofxh9639LlEdEWyL/ALNP42I/5Cf/ANMTVO+kIdl6Fw72E+6v0paFXhzqlEi8/WoVE3EbD1H1qKKq/wDEP3P91Fsorlv7P65GgcoEuJ9h/T8DSae6JBuyH9ys/d/Gnu1Kh1V/F+0fuj/dQhUhnZH+7N/zrn/cKJ2qh1VHg399xfrb/wB1QfSFbtAs/wDtG/i2fQ/VKazdRmivYP2LX3W+gompblf4V7A+8PpUKU7VGV2HpRpK/9k="/>
          <p:cNvSpPr>
            <a:spLocks noChangeAspect="1" noChangeArrowheads="1"/>
          </p:cNvSpPr>
          <p:nvPr/>
        </p:nvSpPr>
        <p:spPr bwMode="auto">
          <a:xfrm>
            <a:off x="307975" y="-1638300"/>
            <a:ext cx="4676775"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4" y="1422235"/>
            <a:ext cx="9144001" cy="2013692"/>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6000" b="1" dirty="0" smtClean="0">
              <a:solidFill>
                <a:schemeClr val="tx1"/>
              </a:solidFill>
              <a:latin typeface="Arial" pitchFamily="34" charset="0"/>
              <a:cs typeface="Arial" pitchFamily="34" charset="0"/>
            </a:endParaRPr>
          </a:p>
        </p:txBody>
      </p:sp>
      <p:sp>
        <p:nvSpPr>
          <p:cNvPr id="4" name="Rectangle 3"/>
          <p:cNvSpPr/>
          <p:nvPr/>
        </p:nvSpPr>
        <p:spPr>
          <a:xfrm>
            <a:off x="-1" y="1422235"/>
            <a:ext cx="9143999" cy="2013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dirty="0" smtClean="0">
                <a:solidFill>
                  <a:schemeClr val="tx1"/>
                </a:solidFill>
                <a:latin typeface="Arial" pitchFamily="34" charset="0"/>
                <a:cs typeface="Arial" pitchFamily="34" charset="0"/>
              </a:rPr>
              <a:t>Young, Urban, Hispanic</a:t>
            </a:r>
            <a:r>
              <a:rPr lang="en-US" sz="4000" b="1" dirty="0">
                <a:solidFill>
                  <a:schemeClr val="tx1"/>
                </a:solidFill>
                <a:latin typeface="Arial" pitchFamily="34" charset="0"/>
                <a:cs typeface="Arial" pitchFamily="34" charset="0"/>
              </a:rPr>
              <a:t> </a:t>
            </a:r>
            <a:r>
              <a:rPr lang="en-US" sz="4000" b="1" dirty="0" smtClean="0">
                <a:solidFill>
                  <a:schemeClr val="tx1"/>
                </a:solidFill>
                <a:latin typeface="Arial" pitchFamily="34" charset="0"/>
                <a:cs typeface="Arial" pitchFamily="34" charset="0"/>
              </a:rPr>
              <a:t>Millennials are at the center of cultural influence</a:t>
            </a:r>
          </a:p>
        </p:txBody>
      </p:sp>
      <p:sp>
        <p:nvSpPr>
          <p:cNvPr id="11" name="Rectangle 10"/>
          <p:cNvSpPr/>
          <p:nvPr/>
        </p:nvSpPr>
        <p:spPr>
          <a:xfrm>
            <a:off x="5683539" y="4653394"/>
            <a:ext cx="2947843" cy="193609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tx1"/>
                </a:solidFill>
                <a:latin typeface="Arial" pitchFamily="34" charset="0"/>
                <a:cs typeface="Arial" pitchFamily="34" charset="0"/>
              </a:rPr>
              <a:t>Hispanics:</a:t>
            </a:r>
          </a:p>
          <a:p>
            <a:pPr marL="174625"/>
            <a:r>
              <a:rPr lang="en-US" sz="2000" dirty="0" smtClean="0">
                <a:solidFill>
                  <a:schemeClr val="tx1"/>
                </a:solidFill>
                <a:latin typeface="Arial" pitchFamily="34" charset="0"/>
                <a:cs typeface="Arial" pitchFamily="34" charset="0"/>
              </a:rPr>
              <a:t>-Under 35	62%</a:t>
            </a:r>
          </a:p>
          <a:p>
            <a:pPr marL="174625"/>
            <a:r>
              <a:rPr lang="en-US" sz="2000" dirty="0" smtClean="0">
                <a:solidFill>
                  <a:schemeClr val="tx1"/>
                </a:solidFill>
                <a:latin typeface="Arial" pitchFamily="34" charset="0"/>
                <a:cs typeface="Arial" pitchFamily="34" charset="0"/>
              </a:rPr>
              <a:t>-18 to 34	28%</a:t>
            </a:r>
            <a:endParaRPr lang="en-US" sz="2000" dirty="0">
              <a:solidFill>
                <a:schemeClr val="tx1"/>
              </a:solidFill>
              <a:latin typeface="Arial" pitchFamily="34" charset="0"/>
              <a:cs typeface="Arial" pitchFamily="34" charset="0"/>
            </a:endParaRPr>
          </a:p>
          <a:p>
            <a:r>
              <a:rPr lang="en-US" sz="2000" b="1" dirty="0" smtClean="0">
                <a:solidFill>
                  <a:schemeClr val="tx1"/>
                </a:solidFill>
                <a:latin typeface="Arial" pitchFamily="34" charset="0"/>
                <a:cs typeface="Arial" pitchFamily="34" charset="0"/>
              </a:rPr>
              <a:t>Non-Hispanics</a:t>
            </a:r>
            <a:r>
              <a:rPr lang="en-US" sz="2000" b="1" dirty="0">
                <a:solidFill>
                  <a:schemeClr val="tx1"/>
                </a:solidFill>
                <a:latin typeface="Arial" pitchFamily="34" charset="0"/>
                <a:cs typeface="Arial" pitchFamily="34" charset="0"/>
              </a:rPr>
              <a:t>:</a:t>
            </a:r>
          </a:p>
          <a:p>
            <a:pPr marL="174625"/>
            <a:r>
              <a:rPr lang="en-US" sz="2000" dirty="0" smtClean="0">
                <a:solidFill>
                  <a:schemeClr val="tx1"/>
                </a:solidFill>
                <a:latin typeface="Arial" pitchFamily="34" charset="0"/>
                <a:cs typeface="Arial" pitchFamily="34" charset="0"/>
              </a:rPr>
              <a:t>-Under </a:t>
            </a:r>
            <a:r>
              <a:rPr lang="en-US" sz="2000" dirty="0">
                <a:solidFill>
                  <a:schemeClr val="tx1"/>
                </a:solidFill>
                <a:latin typeface="Arial" pitchFamily="34" charset="0"/>
                <a:cs typeface="Arial" pitchFamily="34" charset="0"/>
              </a:rPr>
              <a:t>35	</a:t>
            </a:r>
            <a:r>
              <a:rPr lang="en-US" sz="2000" dirty="0" smtClean="0">
                <a:solidFill>
                  <a:schemeClr val="tx1"/>
                </a:solidFill>
                <a:latin typeface="Arial" pitchFamily="34" charset="0"/>
                <a:cs typeface="Arial" pitchFamily="34" charset="0"/>
              </a:rPr>
              <a:t>44%</a:t>
            </a:r>
            <a:endParaRPr lang="en-US" sz="2000" dirty="0">
              <a:solidFill>
                <a:schemeClr val="tx1"/>
              </a:solidFill>
              <a:latin typeface="Arial" pitchFamily="34" charset="0"/>
              <a:cs typeface="Arial" pitchFamily="34" charset="0"/>
            </a:endParaRPr>
          </a:p>
          <a:p>
            <a:pPr marL="174625"/>
            <a:r>
              <a:rPr lang="en-US" sz="2000" dirty="0" smtClean="0">
                <a:solidFill>
                  <a:schemeClr val="tx1"/>
                </a:solidFill>
                <a:latin typeface="Arial" pitchFamily="34" charset="0"/>
                <a:cs typeface="Arial" pitchFamily="34" charset="0"/>
              </a:rPr>
              <a:t>-18 to 34</a:t>
            </a:r>
            <a:r>
              <a:rPr lang="en-US" sz="2000" dirty="0">
                <a:solidFill>
                  <a:schemeClr val="tx1"/>
                </a:solidFill>
                <a:latin typeface="Arial" pitchFamily="34" charset="0"/>
                <a:cs typeface="Arial" pitchFamily="34" charset="0"/>
              </a:rPr>
              <a:t>	</a:t>
            </a:r>
            <a:r>
              <a:rPr lang="en-US" sz="2000" dirty="0" smtClean="0">
                <a:solidFill>
                  <a:schemeClr val="tx1"/>
                </a:solidFill>
                <a:latin typeface="Arial" pitchFamily="34" charset="0"/>
                <a:cs typeface="Arial" pitchFamily="34" charset="0"/>
              </a:rPr>
              <a:t>22%</a:t>
            </a:r>
            <a:endParaRPr lang="en-US" sz="2000" dirty="0">
              <a:solidFill>
                <a:schemeClr val="tx1"/>
              </a:solidFill>
              <a:latin typeface="Arial" pitchFamily="34" charset="0"/>
              <a:cs typeface="Arial" pitchFamily="34" charset="0"/>
            </a:endParaRPr>
          </a:p>
        </p:txBody>
      </p:sp>
      <p:sp>
        <p:nvSpPr>
          <p:cNvPr id="12" name="Rectangle 11"/>
          <p:cNvSpPr/>
          <p:nvPr/>
        </p:nvSpPr>
        <p:spPr>
          <a:xfrm>
            <a:off x="5683539" y="4107872"/>
            <a:ext cx="2947843" cy="568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Arial" pitchFamily="34" charset="0"/>
                <a:cs typeface="Arial" pitchFamily="34" charset="0"/>
              </a:rPr>
              <a:t>Younger Population</a:t>
            </a:r>
          </a:p>
        </p:txBody>
      </p:sp>
      <p:sp>
        <p:nvSpPr>
          <p:cNvPr id="13" name="Rectangle 12"/>
          <p:cNvSpPr/>
          <p:nvPr/>
        </p:nvSpPr>
        <p:spPr>
          <a:xfrm>
            <a:off x="652607" y="4653394"/>
            <a:ext cx="2947843" cy="193609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solidFill>
                <a:latin typeface="Arial" pitchFamily="34" charset="0"/>
                <a:cs typeface="Arial" pitchFamily="34" charset="0"/>
              </a:rPr>
              <a:t>Urban </a:t>
            </a:r>
            <a:r>
              <a:rPr lang="en-US" sz="2000" dirty="0" err="1">
                <a:solidFill>
                  <a:schemeClr val="tx1"/>
                </a:solidFill>
                <a:latin typeface="Arial" pitchFamily="34" charset="0"/>
                <a:cs typeface="Arial" pitchFamily="34" charset="0"/>
              </a:rPr>
              <a:t>m</a:t>
            </a:r>
            <a:r>
              <a:rPr lang="en-US" sz="2000" dirty="0" err="1" smtClean="0">
                <a:solidFill>
                  <a:schemeClr val="tx1"/>
                </a:solidFill>
                <a:latin typeface="Arial" pitchFamily="34" charset="0"/>
                <a:cs typeface="Arial" pitchFamily="34" charset="0"/>
              </a:rPr>
              <a:t>illennials</a:t>
            </a:r>
            <a:r>
              <a:rPr lang="en-US" sz="2000" dirty="0" smtClean="0">
                <a:solidFill>
                  <a:schemeClr val="tx1"/>
                </a:solidFill>
                <a:latin typeface="Arial" pitchFamily="34" charset="0"/>
                <a:cs typeface="Arial" pitchFamily="34" charset="0"/>
              </a:rPr>
              <a:t> are </a:t>
            </a:r>
            <a:r>
              <a:rPr lang="en-US" sz="2000" b="1" dirty="0" smtClean="0">
                <a:solidFill>
                  <a:schemeClr val="tx1"/>
                </a:solidFill>
                <a:latin typeface="Arial" pitchFamily="34" charset="0"/>
                <a:cs typeface="Arial" pitchFamily="34" charset="0"/>
              </a:rPr>
              <a:t>more likely to be influential, engaged, and open </a:t>
            </a:r>
            <a:r>
              <a:rPr lang="en-US" sz="2000" dirty="0" smtClean="0">
                <a:solidFill>
                  <a:schemeClr val="tx1"/>
                </a:solidFill>
                <a:latin typeface="Arial" pitchFamily="34" charset="0"/>
                <a:cs typeface="Arial" pitchFamily="34" charset="0"/>
              </a:rPr>
              <a:t>relative to total population </a:t>
            </a:r>
            <a:r>
              <a:rPr lang="en-US" sz="2000" b="1" dirty="0" smtClean="0">
                <a:solidFill>
                  <a:schemeClr val="tx1"/>
                </a:solidFill>
                <a:latin typeface="Arial" pitchFamily="34" charset="0"/>
                <a:cs typeface="Arial" pitchFamily="34" charset="0"/>
              </a:rPr>
              <a:t>AND non-urban </a:t>
            </a:r>
            <a:r>
              <a:rPr lang="en-US" sz="2000" b="1" dirty="0" err="1">
                <a:solidFill>
                  <a:schemeClr val="tx1"/>
                </a:solidFill>
                <a:latin typeface="Arial" pitchFamily="34" charset="0"/>
                <a:cs typeface="Arial" pitchFamily="34" charset="0"/>
              </a:rPr>
              <a:t>m</a:t>
            </a:r>
            <a:r>
              <a:rPr lang="en-US" sz="2000" b="1" dirty="0" err="1" smtClean="0">
                <a:solidFill>
                  <a:schemeClr val="tx1"/>
                </a:solidFill>
                <a:latin typeface="Arial" pitchFamily="34" charset="0"/>
                <a:cs typeface="Arial" pitchFamily="34" charset="0"/>
              </a:rPr>
              <a:t>illennials</a:t>
            </a:r>
            <a:endParaRPr lang="en-US" sz="2000" b="1" dirty="0" smtClean="0">
              <a:solidFill>
                <a:schemeClr val="tx1"/>
              </a:solidFill>
              <a:latin typeface="Arial" pitchFamily="34" charset="0"/>
              <a:cs typeface="Arial" pitchFamily="34" charset="0"/>
            </a:endParaRPr>
          </a:p>
        </p:txBody>
      </p:sp>
      <p:sp>
        <p:nvSpPr>
          <p:cNvPr id="14" name="Rectangle 13"/>
          <p:cNvSpPr/>
          <p:nvPr/>
        </p:nvSpPr>
        <p:spPr>
          <a:xfrm>
            <a:off x="652607" y="4107872"/>
            <a:ext cx="2947843" cy="568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Arial" pitchFamily="34" charset="0"/>
                <a:cs typeface="Arial" pitchFamily="34" charset="0"/>
              </a:rPr>
              <a:t>Cultural Influence</a:t>
            </a:r>
          </a:p>
        </p:txBody>
      </p:sp>
      <p:sp>
        <p:nvSpPr>
          <p:cNvPr id="7" name="Rectangle 6"/>
          <p:cNvSpPr/>
          <p:nvPr/>
        </p:nvSpPr>
        <p:spPr>
          <a:xfrm>
            <a:off x="76057" y="6807326"/>
            <a:ext cx="3754554" cy="215444"/>
          </a:xfrm>
          <a:prstGeom prst="rect">
            <a:avLst/>
          </a:prstGeom>
        </p:spPr>
        <p:txBody>
          <a:bodyPr wrap="none">
            <a:spAutoFit/>
          </a:bodyPr>
          <a:lstStyle/>
          <a:p>
            <a:r>
              <a:rPr lang="en-US" sz="800" dirty="0" smtClean="0">
                <a:solidFill>
                  <a:schemeClr val="bg1"/>
                </a:solidFill>
              </a:rPr>
              <a:t>Image Source: </a:t>
            </a:r>
            <a:r>
              <a:rPr lang="en-US" sz="800" dirty="0" err="1" smtClean="0">
                <a:solidFill>
                  <a:schemeClr val="bg1"/>
                </a:solidFill>
              </a:rPr>
              <a:t>Ioan</a:t>
            </a:r>
            <a:r>
              <a:rPr lang="en-US" sz="800" dirty="0" smtClean="0">
                <a:solidFill>
                  <a:schemeClr val="bg1"/>
                </a:solidFill>
              </a:rPr>
              <a:t> </a:t>
            </a:r>
            <a:r>
              <a:rPr lang="en-US" sz="800" dirty="0" err="1" smtClean="0">
                <a:solidFill>
                  <a:schemeClr val="bg1"/>
                </a:solidFill>
              </a:rPr>
              <a:t>Sameli</a:t>
            </a:r>
            <a:r>
              <a:rPr lang="en-US" sz="800" dirty="0" smtClean="0">
                <a:solidFill>
                  <a:schemeClr val="bg1"/>
                </a:solidFill>
              </a:rPr>
              <a:t>. “Cool Door” </a:t>
            </a:r>
            <a:r>
              <a:rPr lang="en-US" sz="800" dirty="0">
                <a:solidFill>
                  <a:schemeClr val="bg1"/>
                </a:solidFill>
              </a:rPr>
              <a:t>https://www.flickr.com/photos/biwook/</a:t>
            </a:r>
          </a:p>
        </p:txBody>
      </p:sp>
      <p:sp>
        <p:nvSpPr>
          <p:cNvPr id="8" name="Rectangle 7"/>
          <p:cNvSpPr/>
          <p:nvPr/>
        </p:nvSpPr>
        <p:spPr>
          <a:xfrm>
            <a:off x="7068993" y="4641271"/>
            <a:ext cx="1451552" cy="471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rial" pitchFamily="34" charset="0"/>
                <a:cs typeface="Arial" pitchFamily="34" charset="0"/>
              </a:rPr>
              <a:t>% of total pop.</a:t>
            </a:r>
          </a:p>
        </p:txBody>
      </p:sp>
    </p:spTree>
    <p:extLst>
      <p:ext uri="{BB962C8B-B14F-4D97-AF65-F5344CB8AC3E}">
        <p14:creationId xmlns:p14="http://schemas.microsoft.com/office/powerpoint/2010/main" val="32021671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descr="https://encrypted-tbn1.gstatic.com/images?q=tbn:ANd9GcSUv6Ca_ob50Ua-zgtrz31bx_g6Sd6e4jPX4akMXrUn6j2Bszov"/>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5319591"/>
            <a:ext cx="2749718" cy="157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http://static.donquijote.org/images/tops/520/latin-influence.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68840" y="3778923"/>
            <a:ext cx="2162072" cy="955820"/>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0" y="1386274"/>
            <a:ext cx="9159048" cy="733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pic>
        <p:nvPicPr>
          <p:cNvPr id="1046" name="Picture 22" descr="http://static2.demotix.com/sites/default/files/imagecache/a_scale_large/1200-7/photos/1339383115-elected-officials-and-vips-join-the-puerto-rican-day-parade-in-nyc_1268567.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8107811" y="2867394"/>
            <a:ext cx="1023100" cy="89183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img.timeinc.net/time/photoessays/2010/40under40/julian_castro.jp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6968836" y="2119746"/>
            <a:ext cx="1138973" cy="16394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31</a:t>
            </a:fld>
            <a:endParaRPr lang="en-US" dirty="0">
              <a:solidFill>
                <a:srgbClr val="000000"/>
              </a:solidFill>
            </a:endParaRPr>
          </a:p>
        </p:txBody>
      </p:sp>
      <p:sp>
        <p:nvSpPr>
          <p:cNvPr id="3" name="Title 2"/>
          <p:cNvSpPr>
            <a:spLocks noGrp="1"/>
          </p:cNvSpPr>
          <p:nvPr>
            <p:ph type="title"/>
          </p:nvPr>
        </p:nvSpPr>
        <p:spPr/>
        <p:txBody>
          <a:bodyPr/>
          <a:lstStyle/>
          <a:p>
            <a:r>
              <a:rPr lang="en-US" dirty="0" smtClean="0"/>
              <a:t>Latino Cultural Influence at Play in the U.S.</a:t>
            </a:r>
            <a:endParaRPr lang="en-US" dirty="0"/>
          </a:p>
        </p:txBody>
      </p:sp>
      <p:pic>
        <p:nvPicPr>
          <p:cNvPr id="13314"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2504187"/>
            <a:ext cx="3444913" cy="1274735"/>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0" y="2119745"/>
            <a:ext cx="3444913" cy="3844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bg1"/>
                </a:solidFill>
                <a:latin typeface="Arial" pitchFamily="34" charset="0"/>
                <a:cs typeface="Arial" pitchFamily="34" charset="0"/>
              </a:rPr>
              <a:t>Google Trends: Guacamole (blue) vs. Ketchup (red) Searches in the U.S.</a:t>
            </a:r>
          </a:p>
        </p:txBody>
      </p:sp>
      <p:pic>
        <p:nvPicPr>
          <p:cNvPr id="1026" name="Picture 2" descr="latino flags"/>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0" y="3778922"/>
            <a:ext cx="2740813" cy="15406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huffpost.com/gen/1080780/thumbs/o-HISPANICS-EVANGELICAL-CHURCHES-570.jpg?6"/>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444913" y="2105336"/>
            <a:ext cx="1241473" cy="16538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huffpost.com/gen/586375/thumbs/s-LIMEARITA-large.jp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107809" y="2119745"/>
            <a:ext cx="1023098" cy="74764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i2.cdn.turner.com/cnn/dam/assets/130120121016-justice-sonia-sotomayor-story-top.jp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804870" y="3759229"/>
            <a:ext cx="2163965" cy="121566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 'Save Olvera Street' sign seen in 2010 as merchants and the city negotiated rent prices"/>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4686386" y="2130736"/>
            <a:ext cx="2282450" cy="16812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107810" y="2119745"/>
            <a:ext cx="1023101" cy="74764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24" name="Rectangle 23"/>
          <p:cNvSpPr/>
          <p:nvPr/>
        </p:nvSpPr>
        <p:spPr>
          <a:xfrm>
            <a:off x="0" y="2119745"/>
            <a:ext cx="3444913" cy="163948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26" name="Rectangle 25"/>
          <p:cNvSpPr/>
          <p:nvPr/>
        </p:nvSpPr>
        <p:spPr>
          <a:xfrm>
            <a:off x="6329811" y="6086159"/>
            <a:ext cx="1778000" cy="78731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28" name="Rectangle 27"/>
          <p:cNvSpPr/>
          <p:nvPr/>
        </p:nvSpPr>
        <p:spPr>
          <a:xfrm>
            <a:off x="3708400" y="5334001"/>
            <a:ext cx="2621410" cy="153947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29" name="Rectangle 28"/>
          <p:cNvSpPr/>
          <p:nvPr/>
        </p:nvSpPr>
        <p:spPr>
          <a:xfrm>
            <a:off x="1" y="5334001"/>
            <a:ext cx="2724150" cy="155155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30" name="Rectangle 29"/>
          <p:cNvSpPr/>
          <p:nvPr/>
        </p:nvSpPr>
        <p:spPr>
          <a:xfrm>
            <a:off x="2740813" y="5334001"/>
            <a:ext cx="954886" cy="155155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33" name="Rectangle 32"/>
          <p:cNvSpPr/>
          <p:nvPr/>
        </p:nvSpPr>
        <p:spPr>
          <a:xfrm>
            <a:off x="1" y="2119745"/>
            <a:ext cx="9130905" cy="165917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35" name="Rectangle 34"/>
          <p:cNvSpPr/>
          <p:nvPr/>
        </p:nvSpPr>
        <p:spPr>
          <a:xfrm>
            <a:off x="6329811" y="5088609"/>
            <a:ext cx="1777999" cy="9975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37" name="Rectangle 36"/>
          <p:cNvSpPr/>
          <p:nvPr/>
        </p:nvSpPr>
        <p:spPr>
          <a:xfrm>
            <a:off x="6968834" y="2119744"/>
            <a:ext cx="1138976" cy="165917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40" name="Rectangle 39"/>
          <p:cNvSpPr/>
          <p:nvPr/>
        </p:nvSpPr>
        <p:spPr>
          <a:xfrm>
            <a:off x="4660985" y="2119745"/>
            <a:ext cx="2307849" cy="16591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42" name="TextBox 41"/>
          <p:cNvSpPr txBox="1"/>
          <p:nvPr/>
        </p:nvSpPr>
        <p:spPr>
          <a:xfrm>
            <a:off x="0" y="1361295"/>
            <a:ext cx="9130912" cy="769441"/>
          </a:xfrm>
          <a:prstGeom prst="rect">
            <a:avLst/>
          </a:prstGeom>
          <a:noFill/>
        </p:spPr>
        <p:txBody>
          <a:bodyPr wrap="square" rtlCol="0">
            <a:spAutoFit/>
          </a:bodyPr>
          <a:lstStyle/>
          <a:p>
            <a:r>
              <a:rPr lang="en-US" sz="2200" b="1" dirty="0" smtClean="0">
                <a:solidFill>
                  <a:schemeClr val="bg1"/>
                </a:solidFill>
              </a:rPr>
              <a:t>U.S. Hispanics are at the nexus of many larger socio-cultural trends</a:t>
            </a:r>
            <a:endParaRPr lang="en-US" sz="2200" dirty="0">
              <a:solidFill>
                <a:schemeClr val="bg1"/>
              </a:solidFill>
            </a:endParaRPr>
          </a:p>
        </p:txBody>
      </p:sp>
      <p:sp>
        <p:nvSpPr>
          <p:cNvPr id="46" name="Rectangle 45"/>
          <p:cNvSpPr/>
          <p:nvPr/>
        </p:nvSpPr>
        <p:spPr>
          <a:xfrm>
            <a:off x="8107809" y="5293913"/>
            <a:ext cx="1023101" cy="156139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53" name="Rectangle 52"/>
          <p:cNvSpPr/>
          <p:nvPr/>
        </p:nvSpPr>
        <p:spPr>
          <a:xfrm>
            <a:off x="2" y="3778921"/>
            <a:ext cx="2749716" cy="1555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cxnSp>
        <p:nvCxnSpPr>
          <p:cNvPr id="54" name="Straight Connector 53"/>
          <p:cNvCxnSpPr/>
          <p:nvPr/>
        </p:nvCxnSpPr>
        <p:spPr>
          <a:xfrm>
            <a:off x="0" y="1377189"/>
            <a:ext cx="9144000"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7" name="Picture 4" descr="http://thecubanrecipes.com/wp-content/uploads/2010/02/Ropa-Vieja-Shredded-Beef2.jp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804870" y="4974893"/>
            <a:ext cx="2163965" cy="166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http://www.celebrific.com/wp-content/uploads/2013/07/Latinos-collage.jp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724151" y="3778923"/>
            <a:ext cx="2073437" cy="15550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cdchivasusa.com/sites/chivas/files/imagecache/620x350/image_nodes/2013/03/0004.jpg"/>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a:stretch/>
        </p:blipFill>
        <p:spPr bwMode="auto">
          <a:xfrm>
            <a:off x="2749718" y="5315832"/>
            <a:ext cx="2055153" cy="155764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797588" y="6640718"/>
            <a:ext cx="2171247" cy="2327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pic>
        <p:nvPicPr>
          <p:cNvPr id="2054" name="Picture 6" descr="http://media.timeout.com/images/100620863/660/370/image.jpg"/>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6968835" y="4715049"/>
            <a:ext cx="2162071" cy="125514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1.bp.blogspot.com/_onsfEryXcPk/S8cwoNTzKQI/AAAAAAAAAbk/3bLHqNN6hAU/s400/Pupusas.jpg"/>
          <p:cNvPicPr>
            <a:picLocks noChangeAspect="1" noChangeArrowheads="1"/>
          </p:cNvPicPr>
          <p:nvPr/>
        </p:nvPicPr>
        <p:blipFill rotWithShape="1">
          <a:blip r:embed="rId16" cstate="email">
            <a:extLst>
              <a:ext uri="{28A0092B-C50C-407E-A947-70E740481C1C}">
                <a14:useLocalDpi xmlns:a14="http://schemas.microsoft.com/office/drawing/2010/main"/>
              </a:ext>
            </a:extLst>
          </a:blip>
          <a:srcRect r="-606"/>
          <a:stretch/>
        </p:blipFill>
        <p:spPr bwMode="auto">
          <a:xfrm>
            <a:off x="6968836" y="5911038"/>
            <a:ext cx="2175164" cy="974517"/>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2740814" y="3778922"/>
            <a:ext cx="2064058" cy="15550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58" name="Rectangle 57"/>
          <p:cNvSpPr/>
          <p:nvPr/>
        </p:nvSpPr>
        <p:spPr>
          <a:xfrm>
            <a:off x="2740814" y="3778923"/>
            <a:ext cx="2064058" cy="3106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59" name="Rectangle 58"/>
          <p:cNvSpPr/>
          <p:nvPr/>
        </p:nvSpPr>
        <p:spPr>
          <a:xfrm>
            <a:off x="6968834" y="3778923"/>
            <a:ext cx="2162072" cy="3106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60" name="Rectangle 59"/>
          <p:cNvSpPr/>
          <p:nvPr/>
        </p:nvSpPr>
        <p:spPr>
          <a:xfrm>
            <a:off x="6968834" y="3778923"/>
            <a:ext cx="2162072" cy="93612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61" name="Rectangle 60"/>
          <p:cNvSpPr/>
          <p:nvPr/>
        </p:nvSpPr>
        <p:spPr>
          <a:xfrm>
            <a:off x="6968834" y="4715048"/>
            <a:ext cx="2162072" cy="119598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62" name="Rectangle 61"/>
          <p:cNvSpPr/>
          <p:nvPr/>
        </p:nvSpPr>
        <p:spPr>
          <a:xfrm>
            <a:off x="4806768" y="4974894"/>
            <a:ext cx="2162072" cy="164871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Tree>
    <p:extLst>
      <p:ext uri="{BB962C8B-B14F-4D97-AF65-F5344CB8AC3E}">
        <p14:creationId xmlns:p14="http://schemas.microsoft.com/office/powerpoint/2010/main" val="35695935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Isosceles Triangle 21"/>
          <p:cNvSpPr/>
          <p:nvPr/>
        </p:nvSpPr>
        <p:spPr>
          <a:xfrm>
            <a:off x="3278822" y="2621150"/>
            <a:ext cx="2586355" cy="1944984"/>
          </a:xfrm>
          <a:prstGeom prst="triangle">
            <a:avLst/>
          </a:prstGeom>
          <a:solidFill>
            <a:schemeClr val="accent2">
              <a:lumMod val="7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23" name="Isosceles Triangle 22"/>
          <p:cNvSpPr/>
          <p:nvPr/>
        </p:nvSpPr>
        <p:spPr>
          <a:xfrm>
            <a:off x="6423643" y="2621150"/>
            <a:ext cx="2586355" cy="1944984"/>
          </a:xfrm>
          <a:prstGeom prst="triangle">
            <a:avLst/>
          </a:prstGeom>
          <a:solidFill>
            <a:schemeClr val="accent2">
              <a:lumMod val="7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21" name="Isosceles Triangle 20"/>
          <p:cNvSpPr/>
          <p:nvPr/>
        </p:nvSpPr>
        <p:spPr>
          <a:xfrm>
            <a:off x="97631" y="2621150"/>
            <a:ext cx="2586355" cy="1944984"/>
          </a:xfrm>
          <a:prstGeom prst="triangle">
            <a:avLst/>
          </a:prstGeom>
          <a:solidFill>
            <a:schemeClr val="accent2">
              <a:lumMod val="7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11" name="Rectangle 10"/>
          <p:cNvSpPr/>
          <p:nvPr/>
        </p:nvSpPr>
        <p:spPr>
          <a:xfrm>
            <a:off x="0" y="2051534"/>
            <a:ext cx="9159048" cy="1981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32</a:t>
            </a:fld>
            <a:endParaRPr lang="en-US" dirty="0">
              <a:solidFill>
                <a:srgbClr val="000000"/>
              </a:solidFill>
            </a:endParaRPr>
          </a:p>
        </p:txBody>
      </p:sp>
      <p:sp>
        <p:nvSpPr>
          <p:cNvPr id="3" name="Title 2"/>
          <p:cNvSpPr>
            <a:spLocks noGrp="1"/>
          </p:cNvSpPr>
          <p:nvPr>
            <p:ph type="title"/>
          </p:nvPr>
        </p:nvSpPr>
        <p:spPr/>
        <p:txBody>
          <a:bodyPr/>
          <a:lstStyle/>
          <a:p>
            <a:r>
              <a:rPr lang="en-US" dirty="0" smtClean="0"/>
              <a:t>In Conclusion</a:t>
            </a:r>
            <a:endParaRPr lang="en-US" dirty="0"/>
          </a:p>
        </p:txBody>
      </p:sp>
      <p:sp>
        <p:nvSpPr>
          <p:cNvPr id="7" name="Rectangle 6"/>
          <p:cNvSpPr/>
          <p:nvPr/>
        </p:nvSpPr>
        <p:spPr>
          <a:xfrm>
            <a:off x="76200" y="2494446"/>
            <a:ext cx="2381250" cy="1068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atin typeface="Arial" pitchFamily="34" charset="0"/>
                <a:cs typeface="Arial" pitchFamily="34" charset="0"/>
              </a:rPr>
              <a:t>United by language</a:t>
            </a:r>
          </a:p>
        </p:txBody>
      </p:sp>
      <p:sp>
        <p:nvSpPr>
          <p:cNvPr id="14" name="Rectangle 13"/>
          <p:cNvSpPr/>
          <p:nvPr/>
        </p:nvSpPr>
        <p:spPr>
          <a:xfrm>
            <a:off x="3462178" y="2494446"/>
            <a:ext cx="2219644" cy="1068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atin typeface="Arial" pitchFamily="34" charset="0"/>
                <a:cs typeface="Arial" pitchFamily="34" charset="0"/>
              </a:rPr>
              <a:t>Across shared values</a:t>
            </a:r>
          </a:p>
        </p:txBody>
      </p:sp>
      <p:sp>
        <p:nvSpPr>
          <p:cNvPr id="15" name="Rectangle 14"/>
          <p:cNvSpPr/>
          <p:nvPr/>
        </p:nvSpPr>
        <p:spPr>
          <a:xfrm>
            <a:off x="6840788" y="2494446"/>
            <a:ext cx="1922212" cy="1068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atin typeface="Arial" pitchFamily="34" charset="0"/>
                <a:cs typeface="Arial" pitchFamily="34" charset="0"/>
              </a:rPr>
              <a:t>Driving cultural change</a:t>
            </a:r>
          </a:p>
        </p:txBody>
      </p:sp>
      <p:sp>
        <p:nvSpPr>
          <p:cNvPr id="18" name="Rectangle 17"/>
          <p:cNvSpPr/>
          <p:nvPr/>
        </p:nvSpPr>
        <p:spPr>
          <a:xfrm>
            <a:off x="2486026" y="2494446"/>
            <a:ext cx="1047112" cy="1068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smtClean="0">
                <a:latin typeface="Arial" pitchFamily="34" charset="0"/>
                <a:cs typeface="Arial" pitchFamily="34" charset="0"/>
              </a:rPr>
              <a:t>+</a:t>
            </a:r>
          </a:p>
        </p:txBody>
      </p:sp>
      <p:sp>
        <p:nvSpPr>
          <p:cNvPr id="8" name="Right Arrow 7"/>
          <p:cNvSpPr/>
          <p:nvPr/>
        </p:nvSpPr>
        <p:spPr>
          <a:xfrm>
            <a:off x="5953126" y="2644003"/>
            <a:ext cx="638174" cy="760082"/>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cxnSp>
        <p:nvCxnSpPr>
          <p:cNvPr id="19" name="Straight Connector 18"/>
          <p:cNvCxnSpPr/>
          <p:nvPr/>
        </p:nvCxnSpPr>
        <p:spPr>
          <a:xfrm>
            <a:off x="0" y="2051534"/>
            <a:ext cx="9144000"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0" y="4032734"/>
            <a:ext cx="9144000"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 y="1482434"/>
            <a:ext cx="4987637" cy="706581"/>
          </a:xfrm>
          <a:prstGeom prst="rect">
            <a:avLst/>
          </a:prstGeom>
          <a:solidFill>
            <a:schemeClr val="tx1">
              <a:lumMod val="95000"/>
              <a:lumOff val="5000"/>
            </a:schemeClr>
          </a:solidFill>
          <a:ln>
            <a:noFill/>
          </a:ln>
          <a:effectLst>
            <a:outerShdw blurRad="50800" dist="50800" dir="5400000" algn="ctr" rotWithShape="0">
              <a:srgbClr val="000000">
                <a:alpha val="9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smtClean="0">
                <a:latin typeface="Arial" pitchFamily="34" charset="0"/>
                <a:cs typeface="Arial" pitchFamily="34" charset="0"/>
              </a:rPr>
              <a:t>U.S. Hispanics are:</a:t>
            </a:r>
          </a:p>
        </p:txBody>
      </p:sp>
      <p:pic>
        <p:nvPicPr>
          <p:cNvPr id="3076"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4635" y="4165966"/>
            <a:ext cx="2805113"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68650" y="4165966"/>
            <a:ext cx="2805113"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327633" y="4165966"/>
            <a:ext cx="2805113"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07860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9050"/>
            <a:ext cx="9144000" cy="683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4</a:t>
            </a:fld>
            <a:endParaRPr lang="en-US" dirty="0">
              <a:solidFill>
                <a:srgbClr val="000000"/>
              </a:solidFill>
            </a:endParaRPr>
          </a:p>
        </p:txBody>
      </p:sp>
      <p:sp>
        <p:nvSpPr>
          <p:cNvPr id="5" name="Rectangle 4"/>
          <p:cNvSpPr/>
          <p:nvPr/>
        </p:nvSpPr>
        <p:spPr>
          <a:xfrm>
            <a:off x="-2" y="899886"/>
            <a:ext cx="9144001" cy="188685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200" b="1" dirty="0" smtClean="0">
                <a:solidFill>
                  <a:schemeClr val="tx1"/>
                </a:solidFill>
                <a:latin typeface="Arial" pitchFamily="34" charset="0"/>
                <a:cs typeface="Arial" pitchFamily="34" charset="0"/>
              </a:rPr>
              <a:t>United Language</a:t>
            </a:r>
            <a:endParaRPr lang="en-US" sz="6000" b="1" dirty="0" smtClean="0">
              <a:solidFill>
                <a:schemeClr val="tx1"/>
              </a:solidFill>
              <a:latin typeface="Arial" pitchFamily="34" charset="0"/>
              <a:cs typeface="Arial" pitchFamily="34" charset="0"/>
            </a:endParaRPr>
          </a:p>
        </p:txBody>
      </p:sp>
      <p:sp>
        <p:nvSpPr>
          <p:cNvPr id="6" name="Rectangle 5"/>
          <p:cNvSpPr/>
          <p:nvPr/>
        </p:nvSpPr>
        <p:spPr>
          <a:xfrm>
            <a:off x="-2" y="6593563"/>
            <a:ext cx="9144001" cy="230832"/>
          </a:xfrm>
          <a:prstGeom prst="rect">
            <a:avLst/>
          </a:prstGeom>
        </p:spPr>
        <p:txBody>
          <a:bodyPr wrap="square">
            <a:spAutoFit/>
          </a:bodyPr>
          <a:lstStyle/>
          <a:p>
            <a:r>
              <a:rPr lang="en-US" sz="900" dirty="0" smtClean="0">
                <a:solidFill>
                  <a:schemeClr val="bg1"/>
                </a:solidFill>
              </a:rPr>
              <a:t>Image Source: </a:t>
            </a:r>
            <a:r>
              <a:rPr lang="en-US" sz="900" dirty="0">
                <a:solidFill>
                  <a:schemeClr val="bg1"/>
                </a:solidFill>
              </a:rPr>
              <a:t>Daniel Lobo </a:t>
            </a:r>
            <a:r>
              <a:rPr lang="en-US" sz="900" dirty="0" smtClean="0">
                <a:solidFill>
                  <a:schemeClr val="bg1"/>
                </a:solidFill>
              </a:rPr>
              <a:t>“</a:t>
            </a:r>
            <a:r>
              <a:rPr lang="en-US" sz="900" dirty="0" err="1" smtClean="0">
                <a:solidFill>
                  <a:schemeClr val="bg1"/>
                </a:solidFill>
              </a:rPr>
              <a:t>Español</a:t>
            </a:r>
            <a:r>
              <a:rPr lang="en-US" sz="900" dirty="0" smtClean="0">
                <a:solidFill>
                  <a:schemeClr val="bg1"/>
                </a:solidFill>
              </a:rPr>
              <a:t>” </a:t>
            </a:r>
            <a:r>
              <a:rPr lang="en-US" sz="900" dirty="0">
                <a:solidFill>
                  <a:schemeClr val="bg1"/>
                </a:solidFill>
              </a:rPr>
              <a:t>https://www.flickr.com/photos/daquellamanera/</a:t>
            </a:r>
          </a:p>
        </p:txBody>
      </p:sp>
      <p:sp>
        <p:nvSpPr>
          <p:cNvPr id="7" name="Rectangle 6"/>
          <p:cNvSpPr/>
          <p:nvPr/>
        </p:nvSpPr>
        <p:spPr>
          <a:xfrm>
            <a:off x="0" y="899886"/>
            <a:ext cx="9144000" cy="174171"/>
          </a:xfrm>
          <a:prstGeom prst="rect">
            <a:avLst/>
          </a:prstGeom>
          <a:solidFill>
            <a:srgbClr val="FFFF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12" name="Rectangle 11"/>
          <p:cNvSpPr/>
          <p:nvPr/>
        </p:nvSpPr>
        <p:spPr>
          <a:xfrm>
            <a:off x="0" y="2612572"/>
            <a:ext cx="9144000" cy="174171"/>
          </a:xfrm>
          <a:prstGeom prst="rect">
            <a:avLst/>
          </a:prstGeom>
          <a:solidFill>
            <a:srgbClr val="FFFF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Tree>
    <p:extLst>
      <p:ext uri="{BB962C8B-B14F-4D97-AF65-F5344CB8AC3E}">
        <p14:creationId xmlns:p14="http://schemas.microsoft.com/office/powerpoint/2010/main" val="40676424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Box 7"/>
          <p:cNvSpPr txBox="1">
            <a:spLocks noChangeArrowheads="1"/>
          </p:cNvSpPr>
          <p:nvPr/>
        </p:nvSpPr>
        <p:spPr bwMode="auto">
          <a:xfrm>
            <a:off x="509588" y="4271097"/>
            <a:ext cx="8505825"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r>
              <a:rPr lang="en-US" sz="3600" b="1" i="1" dirty="0">
                <a:solidFill>
                  <a:srgbClr val="0057B5"/>
                </a:solidFill>
              </a:rPr>
              <a:t>“Language is the blood of the soul into which thoughts run and out of which they grow.”</a:t>
            </a:r>
          </a:p>
          <a:p>
            <a:pPr algn="r" eaLnBrk="1" hangingPunct="1"/>
            <a:r>
              <a:rPr lang="en-US" sz="2800" i="1" dirty="0">
                <a:solidFill>
                  <a:srgbClr val="000000"/>
                </a:solidFill>
              </a:rPr>
              <a:t>―Oliver Wendell Holmes </a:t>
            </a:r>
          </a:p>
        </p:txBody>
      </p:sp>
      <p:sp>
        <p:nvSpPr>
          <p:cNvPr id="47107" name="Rectangle 5"/>
          <p:cNvSpPr>
            <a:spLocks noChangeArrowheads="1"/>
          </p:cNvSpPr>
          <p:nvPr/>
        </p:nvSpPr>
        <p:spPr bwMode="auto">
          <a:xfrm>
            <a:off x="101601" y="1717243"/>
            <a:ext cx="874871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000" b="1" i="1" dirty="0">
                <a:solidFill>
                  <a:srgbClr val="003300"/>
                </a:solidFill>
              </a:rPr>
              <a:t>“The limits of my language </a:t>
            </a:r>
            <a:r>
              <a:rPr lang="en-US" sz="4000" b="1" i="1" dirty="0" smtClean="0">
                <a:solidFill>
                  <a:srgbClr val="003300"/>
                </a:solidFill>
              </a:rPr>
              <a:t>mean </a:t>
            </a:r>
            <a:r>
              <a:rPr lang="en-US" sz="4000" b="1" i="1" dirty="0">
                <a:solidFill>
                  <a:srgbClr val="003300"/>
                </a:solidFill>
              </a:rPr>
              <a:t>the limits of my world.”</a:t>
            </a:r>
          </a:p>
          <a:p>
            <a:r>
              <a:rPr lang="en-US" sz="3200" i="1" dirty="0">
                <a:solidFill>
                  <a:srgbClr val="000000"/>
                </a:solidFill>
              </a:rPr>
              <a:t>―Ludwig Wittgenstein </a:t>
            </a:r>
          </a:p>
        </p:txBody>
      </p:sp>
      <p:sp>
        <p:nvSpPr>
          <p:cNvPr id="3" name="Slide Number Placeholder 2"/>
          <p:cNvSpPr>
            <a:spLocks noGrp="1"/>
          </p:cNvSpPr>
          <p:nvPr>
            <p:ph type="sldNum" sz="quarter" idx="10"/>
          </p:nvPr>
        </p:nvSpPr>
        <p:spPr/>
        <p:txBody>
          <a:bodyPr/>
          <a:lstStyle/>
          <a:p>
            <a:pPr>
              <a:defRPr/>
            </a:pPr>
            <a:fld id="{51571367-1015-46EC-85A1-993C181CF635}" type="slidenum">
              <a:rPr lang="en-US"/>
              <a:pPr>
                <a:defRPr/>
              </a:pPr>
              <a:t>5</a:t>
            </a:fld>
            <a:endParaRPr lang="en-US" dirty="0"/>
          </a:p>
        </p:txBody>
      </p:sp>
      <p:sp>
        <p:nvSpPr>
          <p:cNvPr id="47110" name="Title 4"/>
          <p:cNvSpPr>
            <a:spLocks noGrp="1"/>
          </p:cNvSpPr>
          <p:nvPr>
            <p:ph type="title"/>
          </p:nvPr>
        </p:nvSpPr>
        <p:spPr/>
        <p:txBody>
          <a:bodyPr/>
          <a:lstStyle/>
          <a:p>
            <a:r>
              <a:rPr lang="en-US" dirty="0" smtClean="0"/>
              <a:t>Language Has (At Least) Two Meanings—And Two Imperatives for Marketers</a:t>
            </a:r>
          </a:p>
        </p:txBody>
      </p:sp>
    </p:spTree>
    <p:extLst>
      <p:ext uri="{BB962C8B-B14F-4D97-AF65-F5344CB8AC3E}">
        <p14:creationId xmlns:p14="http://schemas.microsoft.com/office/powerpoint/2010/main" val="42341713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6</a:t>
            </a:fld>
            <a:endParaRPr lang="en-US" dirty="0">
              <a:solidFill>
                <a:srgbClr val="000000"/>
              </a:solidFill>
            </a:endParaRPr>
          </a:p>
        </p:txBody>
      </p:sp>
      <p:sp>
        <p:nvSpPr>
          <p:cNvPr id="3" name="Title 2"/>
          <p:cNvSpPr>
            <a:spLocks noGrp="1"/>
          </p:cNvSpPr>
          <p:nvPr>
            <p:ph type="title"/>
          </p:nvPr>
        </p:nvSpPr>
        <p:spPr/>
        <p:txBody>
          <a:bodyPr/>
          <a:lstStyle/>
          <a:p>
            <a:r>
              <a:rPr lang="en-US" dirty="0" smtClean="0"/>
              <a:t>Spanish Language Unites Hispanics Across Origin Groups</a:t>
            </a:r>
            <a:endParaRPr lang="en-US" dirty="0"/>
          </a:p>
        </p:txBody>
      </p:sp>
      <p:sp>
        <p:nvSpPr>
          <p:cNvPr id="6" name="Left Brace 5"/>
          <p:cNvSpPr/>
          <p:nvPr/>
        </p:nvSpPr>
        <p:spPr>
          <a:xfrm rot="16200000" flipH="1">
            <a:off x="2547505" y="1356011"/>
            <a:ext cx="536865" cy="4177150"/>
          </a:xfrm>
          <a:prstGeom prst="leftBrace">
            <a:avLst>
              <a:gd name="adj1" fmla="val 45980"/>
              <a:gd name="adj2" fmla="val 24792"/>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p:cNvSpPr/>
          <p:nvPr/>
        </p:nvSpPr>
        <p:spPr>
          <a:xfrm rot="16200000">
            <a:off x="-831484" y="4835039"/>
            <a:ext cx="2480385" cy="609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Percent who Speak Spanish at Home</a:t>
            </a:r>
          </a:p>
        </p:txBody>
      </p:sp>
      <p:pic>
        <p:nvPicPr>
          <p:cNvPr id="102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543550" y="1441451"/>
            <a:ext cx="3600450" cy="497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2" y="1422234"/>
            <a:ext cx="9144001" cy="179548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6000" b="1" dirty="0" smtClean="0">
              <a:solidFill>
                <a:schemeClr val="tx1"/>
              </a:solidFill>
              <a:latin typeface="Arial" pitchFamily="34" charset="0"/>
              <a:cs typeface="Arial" pitchFamily="34" charset="0"/>
            </a:endParaRPr>
          </a:p>
        </p:txBody>
      </p:sp>
      <p:sp>
        <p:nvSpPr>
          <p:cNvPr id="4" name="Rectangle 3"/>
          <p:cNvSpPr/>
          <p:nvPr/>
        </p:nvSpPr>
        <p:spPr>
          <a:xfrm>
            <a:off x="110834" y="1475509"/>
            <a:ext cx="4558148" cy="1704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800" b="1" dirty="0" smtClean="0">
                <a:solidFill>
                  <a:schemeClr val="tx1"/>
                </a:solidFill>
                <a:latin typeface="Arial" pitchFamily="34" charset="0"/>
                <a:cs typeface="Arial" pitchFamily="34" charset="0"/>
              </a:rPr>
              <a:t>74%</a:t>
            </a:r>
          </a:p>
        </p:txBody>
      </p:sp>
      <p:sp>
        <p:nvSpPr>
          <p:cNvPr id="7" name="Rectangle 6"/>
          <p:cNvSpPr/>
          <p:nvPr/>
        </p:nvSpPr>
        <p:spPr>
          <a:xfrm>
            <a:off x="3796145" y="1620981"/>
            <a:ext cx="3893128" cy="471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solidFill>
                  <a:schemeClr val="tx1"/>
                </a:solidFill>
                <a:latin typeface="Arial" pitchFamily="34" charset="0"/>
                <a:cs typeface="Arial" pitchFamily="34" charset="0"/>
              </a:rPr>
              <a:t>of Hispanics</a:t>
            </a:r>
          </a:p>
        </p:txBody>
      </p:sp>
      <p:sp>
        <p:nvSpPr>
          <p:cNvPr id="8" name="Rectangle 7"/>
          <p:cNvSpPr/>
          <p:nvPr/>
        </p:nvSpPr>
        <p:spPr>
          <a:xfrm>
            <a:off x="3796145" y="2112822"/>
            <a:ext cx="3893128" cy="471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rial" pitchFamily="34" charset="0"/>
                <a:cs typeface="Arial" pitchFamily="34" charset="0"/>
              </a:rPr>
              <a:t>s</a:t>
            </a:r>
            <a:r>
              <a:rPr lang="en-US" sz="4000" dirty="0" smtClean="0">
                <a:solidFill>
                  <a:schemeClr val="tx1"/>
                </a:solidFill>
                <a:latin typeface="Arial" pitchFamily="34" charset="0"/>
                <a:cs typeface="Arial" pitchFamily="34" charset="0"/>
              </a:rPr>
              <a:t>peak </a:t>
            </a:r>
            <a:r>
              <a:rPr lang="en-US" sz="4000" b="1" dirty="0" smtClean="0">
                <a:solidFill>
                  <a:schemeClr val="tx1"/>
                </a:solidFill>
                <a:latin typeface="Arial" pitchFamily="34" charset="0"/>
                <a:cs typeface="Arial" pitchFamily="34" charset="0"/>
              </a:rPr>
              <a:t>Spanish</a:t>
            </a:r>
          </a:p>
        </p:txBody>
      </p:sp>
      <p:sp>
        <p:nvSpPr>
          <p:cNvPr id="9" name="Rectangle 8"/>
          <p:cNvSpPr/>
          <p:nvPr/>
        </p:nvSpPr>
        <p:spPr>
          <a:xfrm>
            <a:off x="3796145" y="2604663"/>
            <a:ext cx="3893128" cy="471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latin typeface="Arial" pitchFamily="34" charset="0"/>
                <a:cs typeface="Arial" pitchFamily="34" charset="0"/>
              </a:rPr>
              <a:t>a</a:t>
            </a:r>
            <a:r>
              <a:rPr lang="en-US" sz="4000" dirty="0" smtClean="0">
                <a:solidFill>
                  <a:schemeClr val="tx1"/>
                </a:solidFill>
                <a:latin typeface="Arial" pitchFamily="34" charset="0"/>
                <a:cs typeface="Arial" pitchFamily="34" charset="0"/>
              </a:rPr>
              <a:t>t </a:t>
            </a:r>
            <a:r>
              <a:rPr lang="en-US" sz="4000" b="1" dirty="0" smtClean="0">
                <a:solidFill>
                  <a:schemeClr val="tx1"/>
                </a:solidFill>
                <a:latin typeface="Arial" pitchFamily="34" charset="0"/>
                <a:cs typeface="Arial" pitchFamily="34" charset="0"/>
              </a:rPr>
              <a:t>home</a:t>
            </a:r>
          </a:p>
        </p:txBody>
      </p:sp>
      <p:sp>
        <p:nvSpPr>
          <p:cNvPr id="14" name="TextBox 13"/>
          <p:cNvSpPr txBox="1"/>
          <p:nvPr/>
        </p:nvSpPr>
        <p:spPr>
          <a:xfrm>
            <a:off x="159653" y="6555377"/>
            <a:ext cx="4689437" cy="230832"/>
          </a:xfrm>
          <a:prstGeom prst="rect">
            <a:avLst/>
          </a:prstGeom>
          <a:noFill/>
        </p:spPr>
        <p:txBody>
          <a:bodyPr wrap="square" rtlCol="0">
            <a:spAutoFit/>
          </a:bodyPr>
          <a:lstStyle/>
          <a:p>
            <a:r>
              <a:rPr lang="en-US" sz="900" dirty="0" smtClean="0"/>
              <a:t>Source: American Community Survey (2012) 5+ population</a:t>
            </a:r>
            <a:endParaRPr lang="en-US" sz="900" dirty="0"/>
          </a:p>
        </p:txBody>
      </p:sp>
      <p:sp>
        <p:nvSpPr>
          <p:cNvPr id="15" name="Rectangle 14"/>
          <p:cNvSpPr/>
          <p:nvPr/>
        </p:nvSpPr>
        <p:spPr>
          <a:xfrm>
            <a:off x="5543550" y="5153696"/>
            <a:ext cx="3600449" cy="1254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i="1" dirty="0" smtClean="0">
                <a:solidFill>
                  <a:schemeClr val="tx1"/>
                </a:solidFill>
                <a:latin typeface="Arial" pitchFamily="34" charset="0"/>
                <a:cs typeface="Arial" pitchFamily="34" charset="0"/>
              </a:rPr>
              <a:t>…although there are still dialects and nuances by country and region</a:t>
            </a:r>
          </a:p>
        </p:txBody>
      </p:sp>
      <p:graphicFrame>
        <p:nvGraphicFramePr>
          <p:cNvPr id="16" name="Chart 15"/>
          <p:cNvGraphicFramePr>
            <a:graphicFrameLocks/>
          </p:cNvGraphicFramePr>
          <p:nvPr>
            <p:extLst>
              <p:ext uri="{D42A27DB-BD31-4B8C-83A1-F6EECF244321}">
                <p14:modId xmlns:p14="http://schemas.microsoft.com/office/powerpoint/2010/main" val="3353986883"/>
              </p:ext>
            </p:extLst>
          </p:nvPr>
        </p:nvGraphicFramePr>
        <p:xfrm>
          <a:off x="569768" y="3546764"/>
          <a:ext cx="4973782" cy="322070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262654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7</a:t>
            </a:fld>
            <a:endParaRPr lang="en-US" dirty="0">
              <a:solidFill>
                <a:srgbClr val="000000"/>
              </a:solidFill>
            </a:endParaRPr>
          </a:p>
        </p:txBody>
      </p:sp>
      <p:sp>
        <p:nvSpPr>
          <p:cNvPr id="3" name="Title 2"/>
          <p:cNvSpPr>
            <a:spLocks noGrp="1"/>
          </p:cNvSpPr>
          <p:nvPr>
            <p:ph type="title"/>
          </p:nvPr>
        </p:nvSpPr>
        <p:spPr/>
        <p:txBody>
          <a:bodyPr/>
          <a:lstStyle/>
          <a:p>
            <a:r>
              <a:rPr lang="en-US" dirty="0"/>
              <a:t>But How Stable is </a:t>
            </a:r>
            <a:r>
              <a:rPr lang="en-US" dirty="0" smtClean="0"/>
              <a:t>This?</a:t>
            </a:r>
            <a:br>
              <a:rPr lang="en-US" dirty="0" smtClean="0"/>
            </a:br>
            <a:r>
              <a:rPr lang="en-US" dirty="0" smtClean="0"/>
              <a:t> </a:t>
            </a:r>
            <a:r>
              <a:rPr lang="en-US" dirty="0"/>
              <a:t>Introducing Functional Acculturation</a:t>
            </a:r>
          </a:p>
        </p:txBody>
      </p:sp>
      <p:sp>
        <p:nvSpPr>
          <p:cNvPr id="14" name="Rectangle 13"/>
          <p:cNvSpPr/>
          <p:nvPr/>
        </p:nvSpPr>
        <p:spPr>
          <a:xfrm>
            <a:off x="7000704" y="2179367"/>
            <a:ext cx="2148840" cy="3356969"/>
          </a:xfrm>
          <a:prstGeom prst="rect">
            <a:avLst/>
          </a:prstGeom>
          <a:solidFill>
            <a:schemeClr val="accent2">
              <a:lumMod val="40000"/>
              <a:lumOff val="60000"/>
            </a:schemeClr>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marL="285750" indent="-285750">
              <a:buFont typeface="Arial" pitchFamily="34" charset="0"/>
              <a:buChar char="•"/>
            </a:pPr>
            <a:endParaRPr lang="en-US" sz="1300" dirty="0" smtClean="0">
              <a:latin typeface="Arial" pitchFamily="34" charset="0"/>
              <a:cs typeface="Arial" pitchFamily="34" charset="0"/>
            </a:endParaRPr>
          </a:p>
        </p:txBody>
      </p:sp>
      <p:sp>
        <p:nvSpPr>
          <p:cNvPr id="15" name="Rectangle 14"/>
          <p:cNvSpPr/>
          <p:nvPr/>
        </p:nvSpPr>
        <p:spPr>
          <a:xfrm>
            <a:off x="3480264" y="2179367"/>
            <a:ext cx="3520440" cy="3356969"/>
          </a:xfrm>
          <a:prstGeom prst="rect">
            <a:avLst/>
          </a:prstGeom>
          <a:solidFill>
            <a:schemeClr val="accent2">
              <a:lumMod val="60000"/>
              <a:lumOff val="40000"/>
            </a:schemeClr>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endParaRPr lang="en-US" sz="1300" dirty="0" smtClean="0">
              <a:latin typeface="Arial" pitchFamily="34" charset="0"/>
              <a:cs typeface="Arial" pitchFamily="34" charset="0"/>
            </a:endParaRPr>
          </a:p>
        </p:txBody>
      </p:sp>
      <p:sp>
        <p:nvSpPr>
          <p:cNvPr id="16" name="Rectangle 15"/>
          <p:cNvSpPr/>
          <p:nvPr/>
        </p:nvSpPr>
        <p:spPr>
          <a:xfrm>
            <a:off x="554184" y="2179367"/>
            <a:ext cx="2926080" cy="3356969"/>
          </a:xfrm>
          <a:prstGeom prst="rect">
            <a:avLst/>
          </a:prstGeom>
          <a:solidFill>
            <a:schemeClr val="accent2">
              <a:lumMod val="75000"/>
            </a:schemeClr>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endParaRPr lang="en-US" sz="1300" dirty="0">
              <a:latin typeface="Arial" pitchFamily="34" charset="0"/>
              <a:cs typeface="Arial" pitchFamily="34" charset="0"/>
            </a:endParaRPr>
          </a:p>
        </p:txBody>
      </p:sp>
      <p:sp>
        <p:nvSpPr>
          <p:cNvPr id="24" name="Rectangle 23"/>
          <p:cNvSpPr/>
          <p:nvPr/>
        </p:nvSpPr>
        <p:spPr>
          <a:xfrm>
            <a:off x="0" y="1386274"/>
            <a:ext cx="9159048" cy="80598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25" name="TextBox 24"/>
          <p:cNvSpPr txBox="1"/>
          <p:nvPr/>
        </p:nvSpPr>
        <p:spPr>
          <a:xfrm>
            <a:off x="0" y="1422817"/>
            <a:ext cx="9130912" cy="769441"/>
          </a:xfrm>
          <a:prstGeom prst="rect">
            <a:avLst/>
          </a:prstGeom>
          <a:noFill/>
        </p:spPr>
        <p:txBody>
          <a:bodyPr wrap="square" rtlCol="0">
            <a:spAutoFit/>
          </a:bodyPr>
          <a:lstStyle/>
          <a:p>
            <a:r>
              <a:rPr lang="en-US" sz="2200" b="1" dirty="0">
                <a:solidFill>
                  <a:schemeClr val="bg1"/>
                </a:solidFill>
              </a:rPr>
              <a:t>Functional Acculturation: </a:t>
            </a:r>
            <a:r>
              <a:rPr lang="en-US" sz="2200" dirty="0">
                <a:solidFill>
                  <a:schemeClr val="bg1"/>
                </a:solidFill>
              </a:rPr>
              <a:t>the ability to functionally navigate Anglo-American society </a:t>
            </a:r>
          </a:p>
        </p:txBody>
      </p:sp>
      <p:cxnSp>
        <p:nvCxnSpPr>
          <p:cNvPr id="29" name="Straight Connector 28"/>
          <p:cNvCxnSpPr/>
          <p:nvPr/>
        </p:nvCxnSpPr>
        <p:spPr>
          <a:xfrm>
            <a:off x="0" y="6858000"/>
            <a:ext cx="9144000"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 y="2179367"/>
            <a:ext cx="554181" cy="335696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31" name="Rectangle 30"/>
          <p:cNvSpPr/>
          <p:nvPr/>
        </p:nvSpPr>
        <p:spPr>
          <a:xfrm rot="16200000">
            <a:off x="-166950" y="3094467"/>
            <a:ext cx="915791" cy="554182"/>
          </a:xfrm>
          <a:prstGeom prst="rect">
            <a:avLst/>
          </a:prstGeom>
        </p:spPr>
        <p:txBody>
          <a:bodyPr wrap="none">
            <a:noAutofit/>
          </a:bodyPr>
          <a:lstStyle/>
          <a:p>
            <a:pPr algn="ctr"/>
            <a:r>
              <a:rPr lang="en-US" sz="1400" dirty="0">
                <a:solidFill>
                  <a:schemeClr val="bg1"/>
                </a:solidFill>
                <a:latin typeface="Arial" pitchFamily="34" charset="0"/>
                <a:cs typeface="Arial" pitchFamily="34" charset="0"/>
              </a:rPr>
              <a:t>Language </a:t>
            </a:r>
            <a:endParaRPr lang="en-US" sz="1400" dirty="0" smtClean="0">
              <a:solidFill>
                <a:schemeClr val="bg1"/>
              </a:solidFill>
              <a:latin typeface="Arial" pitchFamily="34" charset="0"/>
              <a:cs typeface="Arial" pitchFamily="34" charset="0"/>
            </a:endParaRPr>
          </a:p>
          <a:p>
            <a:pPr algn="ctr"/>
            <a:r>
              <a:rPr lang="en-US" sz="1400" dirty="0" smtClean="0">
                <a:solidFill>
                  <a:schemeClr val="bg1"/>
                </a:solidFill>
                <a:latin typeface="Arial" pitchFamily="34" charset="0"/>
                <a:cs typeface="Arial" pitchFamily="34" charset="0"/>
              </a:rPr>
              <a:t>Usage</a:t>
            </a:r>
            <a:endParaRPr lang="en-US" sz="1400" dirty="0">
              <a:solidFill>
                <a:schemeClr val="bg1"/>
              </a:solidFill>
              <a:latin typeface="Arial" pitchFamily="34" charset="0"/>
              <a:cs typeface="Arial" pitchFamily="34" charset="0"/>
            </a:endParaRPr>
          </a:p>
        </p:txBody>
      </p:sp>
      <p:cxnSp>
        <p:nvCxnSpPr>
          <p:cNvPr id="28" name="Straight Connector 27"/>
          <p:cNvCxnSpPr/>
          <p:nvPr/>
        </p:nvCxnSpPr>
        <p:spPr>
          <a:xfrm>
            <a:off x="0" y="5530855"/>
            <a:ext cx="9144000"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0" y="3823006"/>
            <a:ext cx="9144000"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0" y="2969082"/>
            <a:ext cx="9144000"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0" y="4676930"/>
            <a:ext cx="9144000"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rot="16200000">
            <a:off x="-166948" y="3954836"/>
            <a:ext cx="915790" cy="554182"/>
          </a:xfrm>
          <a:prstGeom prst="rect">
            <a:avLst/>
          </a:prstGeom>
        </p:spPr>
        <p:txBody>
          <a:bodyPr wrap="none">
            <a:noAutofit/>
          </a:bodyPr>
          <a:lstStyle/>
          <a:p>
            <a:pPr algn="ctr"/>
            <a:r>
              <a:rPr lang="en-US" sz="1400" dirty="0" smtClean="0">
                <a:solidFill>
                  <a:schemeClr val="bg1"/>
                </a:solidFill>
                <a:latin typeface="Arial" pitchFamily="34" charset="0"/>
                <a:cs typeface="Arial" pitchFamily="34" charset="0"/>
              </a:rPr>
              <a:t>Self </a:t>
            </a:r>
          </a:p>
          <a:p>
            <a:pPr algn="ctr"/>
            <a:r>
              <a:rPr lang="en-US" sz="1400" dirty="0" smtClean="0">
                <a:solidFill>
                  <a:schemeClr val="bg1"/>
                </a:solidFill>
                <a:latin typeface="Arial" pitchFamily="34" charset="0"/>
                <a:cs typeface="Arial" pitchFamily="34" charset="0"/>
              </a:rPr>
              <a:t>Identity</a:t>
            </a:r>
            <a:endParaRPr lang="en-US" sz="1400" dirty="0">
              <a:solidFill>
                <a:schemeClr val="bg1"/>
              </a:solidFill>
              <a:latin typeface="Arial" pitchFamily="34" charset="0"/>
              <a:cs typeface="Arial" pitchFamily="34" charset="0"/>
            </a:endParaRPr>
          </a:p>
        </p:txBody>
      </p:sp>
      <p:sp>
        <p:nvSpPr>
          <p:cNvPr id="38" name="Rectangle 37"/>
          <p:cNvSpPr/>
          <p:nvPr/>
        </p:nvSpPr>
        <p:spPr>
          <a:xfrm rot="16200000">
            <a:off x="-166948" y="4829061"/>
            <a:ext cx="915791" cy="554182"/>
          </a:xfrm>
          <a:prstGeom prst="rect">
            <a:avLst/>
          </a:prstGeom>
        </p:spPr>
        <p:txBody>
          <a:bodyPr wrap="none">
            <a:noAutofit/>
          </a:bodyPr>
          <a:lstStyle/>
          <a:p>
            <a:pPr algn="ctr"/>
            <a:r>
              <a:rPr lang="en-US" sz="1400" dirty="0" smtClean="0">
                <a:solidFill>
                  <a:schemeClr val="bg1"/>
                </a:solidFill>
                <a:latin typeface="Arial" pitchFamily="34" charset="0"/>
                <a:cs typeface="Arial" pitchFamily="34" charset="0"/>
              </a:rPr>
              <a:t>Language</a:t>
            </a:r>
          </a:p>
          <a:p>
            <a:pPr algn="ctr"/>
            <a:r>
              <a:rPr lang="en-US" sz="1400" dirty="0" smtClean="0">
                <a:solidFill>
                  <a:schemeClr val="bg1"/>
                </a:solidFill>
                <a:latin typeface="Arial" pitchFamily="34" charset="0"/>
                <a:cs typeface="Arial" pitchFamily="34" charset="0"/>
              </a:rPr>
              <a:t>Capability</a:t>
            </a:r>
            <a:endParaRPr lang="en-US" sz="1400" dirty="0">
              <a:solidFill>
                <a:schemeClr val="bg1"/>
              </a:solidFill>
              <a:latin typeface="Arial" pitchFamily="34" charset="0"/>
              <a:cs typeface="Arial" pitchFamily="34" charset="0"/>
            </a:endParaRPr>
          </a:p>
        </p:txBody>
      </p:sp>
      <p:sp>
        <p:nvSpPr>
          <p:cNvPr id="39" name="Rectangle 38"/>
          <p:cNvSpPr/>
          <p:nvPr/>
        </p:nvSpPr>
        <p:spPr>
          <a:xfrm>
            <a:off x="967459" y="3084086"/>
            <a:ext cx="2078182" cy="63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itchFamily="34" charset="0"/>
                <a:cs typeface="Arial" pitchFamily="34" charset="0"/>
              </a:rPr>
              <a:t>Spanish </a:t>
            </a:r>
            <a:r>
              <a:rPr lang="en-US" sz="1600" dirty="0" smtClean="0">
                <a:latin typeface="Arial" pitchFamily="34" charset="0"/>
                <a:cs typeface="Arial" pitchFamily="34" charset="0"/>
              </a:rPr>
              <a:t>speakers</a:t>
            </a:r>
            <a:endParaRPr lang="en-US" sz="1600" dirty="0">
              <a:latin typeface="Arial" pitchFamily="34" charset="0"/>
              <a:cs typeface="Arial" pitchFamily="34" charset="0"/>
            </a:endParaRPr>
          </a:p>
        </p:txBody>
      </p:sp>
      <p:sp>
        <p:nvSpPr>
          <p:cNvPr id="40" name="Rectangle 39"/>
          <p:cNvSpPr/>
          <p:nvPr/>
        </p:nvSpPr>
        <p:spPr>
          <a:xfrm>
            <a:off x="967459" y="3902890"/>
            <a:ext cx="2078182" cy="63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itchFamily="34" charset="0"/>
                <a:cs typeface="Arial" pitchFamily="34" charset="0"/>
              </a:rPr>
              <a:t>Identify as Hispanic over </a:t>
            </a:r>
            <a:r>
              <a:rPr lang="en-US" sz="1600" dirty="0" smtClean="0">
                <a:latin typeface="Arial" pitchFamily="34" charset="0"/>
                <a:cs typeface="Arial" pitchFamily="34" charset="0"/>
              </a:rPr>
              <a:t>American</a:t>
            </a:r>
            <a:endParaRPr lang="en-US" sz="1600" dirty="0">
              <a:latin typeface="Arial" pitchFamily="34" charset="0"/>
              <a:cs typeface="Arial" pitchFamily="34" charset="0"/>
            </a:endParaRPr>
          </a:p>
        </p:txBody>
      </p:sp>
      <p:sp>
        <p:nvSpPr>
          <p:cNvPr id="41" name="Rectangle 40"/>
          <p:cNvSpPr/>
          <p:nvPr/>
        </p:nvSpPr>
        <p:spPr>
          <a:xfrm>
            <a:off x="967459" y="4777819"/>
            <a:ext cx="2078182" cy="63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Arial" pitchFamily="34" charset="0"/>
                <a:cs typeface="Arial" pitchFamily="34" charset="0"/>
              </a:rPr>
              <a:t>Stronger </a:t>
            </a:r>
            <a:r>
              <a:rPr lang="en-US" sz="1600" dirty="0">
                <a:latin typeface="Arial" pitchFamily="34" charset="0"/>
                <a:cs typeface="Arial" pitchFamily="34" charset="0"/>
              </a:rPr>
              <a:t>with Spanish </a:t>
            </a:r>
            <a:r>
              <a:rPr lang="en-US" sz="1600" dirty="0" smtClean="0">
                <a:latin typeface="Arial" pitchFamily="34" charset="0"/>
                <a:cs typeface="Arial" pitchFamily="34" charset="0"/>
              </a:rPr>
              <a:t>language than English</a:t>
            </a:r>
            <a:endParaRPr lang="en-US" sz="1600" dirty="0">
              <a:latin typeface="Arial" pitchFamily="34" charset="0"/>
              <a:cs typeface="Arial" pitchFamily="34" charset="0"/>
            </a:endParaRPr>
          </a:p>
        </p:txBody>
      </p:sp>
      <p:sp>
        <p:nvSpPr>
          <p:cNvPr id="43" name="Rectangle 42"/>
          <p:cNvSpPr/>
          <p:nvPr/>
        </p:nvSpPr>
        <p:spPr>
          <a:xfrm>
            <a:off x="4308245" y="3084086"/>
            <a:ext cx="2078182" cy="63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itchFamily="34" charset="0"/>
                <a:cs typeface="Arial" pitchFamily="34" charset="0"/>
              </a:rPr>
              <a:t>Mixed Usage</a:t>
            </a:r>
          </a:p>
        </p:txBody>
      </p:sp>
      <p:sp>
        <p:nvSpPr>
          <p:cNvPr id="44" name="Rectangle 43"/>
          <p:cNvSpPr/>
          <p:nvPr/>
        </p:nvSpPr>
        <p:spPr>
          <a:xfrm>
            <a:off x="4308245" y="3902890"/>
            <a:ext cx="2078182" cy="63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itchFamily="34" charset="0"/>
                <a:cs typeface="Arial" pitchFamily="34" charset="0"/>
              </a:rPr>
              <a:t>A shared identity</a:t>
            </a:r>
          </a:p>
        </p:txBody>
      </p:sp>
      <p:sp>
        <p:nvSpPr>
          <p:cNvPr id="45" name="Rectangle 44"/>
          <p:cNvSpPr/>
          <p:nvPr/>
        </p:nvSpPr>
        <p:spPr>
          <a:xfrm>
            <a:off x="4308245" y="4777819"/>
            <a:ext cx="2078182" cy="63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itchFamily="34" charset="0"/>
                <a:cs typeface="Arial" pitchFamily="34" charset="0"/>
              </a:rPr>
              <a:t>At least proficient in English</a:t>
            </a:r>
          </a:p>
        </p:txBody>
      </p:sp>
      <p:sp>
        <p:nvSpPr>
          <p:cNvPr id="47" name="Rectangle 46"/>
          <p:cNvSpPr/>
          <p:nvPr/>
        </p:nvSpPr>
        <p:spPr>
          <a:xfrm>
            <a:off x="7046387" y="3084086"/>
            <a:ext cx="2078182" cy="63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latin typeface="Arial" pitchFamily="34" charset="0"/>
                <a:cs typeface="Arial" pitchFamily="34" charset="0"/>
              </a:rPr>
              <a:t>Although have Spanish </a:t>
            </a:r>
            <a:r>
              <a:rPr lang="en-US" sz="1600" dirty="0" smtClean="0">
                <a:solidFill>
                  <a:schemeClr val="tx1">
                    <a:lumMod val="50000"/>
                    <a:lumOff val="50000"/>
                  </a:schemeClr>
                </a:solidFill>
                <a:latin typeface="Arial" pitchFamily="34" charset="0"/>
                <a:cs typeface="Arial" pitchFamily="34" charset="0"/>
              </a:rPr>
              <a:t>skills, </a:t>
            </a:r>
            <a:r>
              <a:rPr lang="en-US" sz="1600" dirty="0">
                <a:solidFill>
                  <a:schemeClr val="tx1">
                    <a:lumMod val="50000"/>
                    <a:lumOff val="50000"/>
                  </a:schemeClr>
                </a:solidFill>
                <a:latin typeface="Arial" pitchFamily="34" charset="0"/>
                <a:cs typeface="Arial" pitchFamily="34" charset="0"/>
              </a:rPr>
              <a:t>usually use English</a:t>
            </a:r>
          </a:p>
        </p:txBody>
      </p:sp>
      <p:sp>
        <p:nvSpPr>
          <p:cNvPr id="48" name="Rectangle 47"/>
          <p:cNvSpPr/>
          <p:nvPr/>
        </p:nvSpPr>
        <p:spPr>
          <a:xfrm>
            <a:off x="7046387" y="3902890"/>
            <a:ext cx="2078182" cy="63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latin typeface="Arial" pitchFamily="34" charset="0"/>
                <a:cs typeface="Arial" pitchFamily="34" charset="0"/>
              </a:rPr>
              <a:t>More American</a:t>
            </a:r>
          </a:p>
        </p:txBody>
      </p:sp>
      <p:sp>
        <p:nvSpPr>
          <p:cNvPr id="49" name="Rectangle 48"/>
          <p:cNvSpPr/>
          <p:nvPr/>
        </p:nvSpPr>
        <p:spPr>
          <a:xfrm>
            <a:off x="7046387" y="4777819"/>
            <a:ext cx="2078182" cy="63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latin typeface="Arial" pitchFamily="34" charset="0"/>
                <a:cs typeface="Arial" pitchFamily="34" charset="0"/>
              </a:rPr>
              <a:t>Very strong English skills</a:t>
            </a:r>
          </a:p>
        </p:txBody>
      </p:sp>
      <p:sp>
        <p:nvSpPr>
          <p:cNvPr id="34" name="Right Arrow 33"/>
          <p:cNvSpPr/>
          <p:nvPr/>
        </p:nvSpPr>
        <p:spPr>
          <a:xfrm>
            <a:off x="554182" y="5397793"/>
            <a:ext cx="8451273" cy="1460207"/>
          </a:xfrm>
          <a:prstGeom prst="rightArrow">
            <a:avLst>
              <a:gd name="adj1" fmla="val 57432"/>
              <a:gd name="adj2" fmla="val 97296"/>
            </a:avLst>
          </a:prstGeom>
          <a:solidFill>
            <a:schemeClr val="bg1">
              <a:lumMod val="95000"/>
            </a:schemeClr>
          </a:solidFill>
          <a:ln w="76200">
            <a:gradFill>
              <a:gsLst>
                <a:gs pos="0">
                  <a:schemeClr val="accent2">
                    <a:lumMod val="75000"/>
                  </a:schemeClr>
                </a:gs>
                <a:gs pos="50000">
                  <a:schemeClr val="accent2">
                    <a:lumMod val="60000"/>
                    <a:lumOff val="40000"/>
                  </a:schemeClr>
                </a:gs>
                <a:gs pos="100000">
                  <a:schemeClr val="accent2">
                    <a:lumMod val="20000"/>
                    <a:lumOff val="80000"/>
                  </a:schemeClr>
                </a:gs>
              </a:gsLst>
              <a:lin ang="0" scaled="0"/>
            </a:gra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Increasing generations </a:t>
            </a:r>
            <a:r>
              <a:rPr lang="en-US" b="1" i="1" dirty="0" smtClean="0">
                <a:solidFill>
                  <a:schemeClr val="tx1"/>
                </a:solidFill>
                <a:latin typeface="Arial" pitchFamily="34" charset="0"/>
                <a:cs typeface="Arial" pitchFamily="34" charset="0"/>
              </a:rPr>
              <a:t>generally</a:t>
            </a:r>
            <a:r>
              <a:rPr lang="en-US" b="1" dirty="0" smtClean="0">
                <a:solidFill>
                  <a:schemeClr val="tx1"/>
                </a:solidFill>
                <a:latin typeface="Arial" pitchFamily="34" charset="0"/>
                <a:cs typeface="Arial" pitchFamily="34" charset="0"/>
              </a:rPr>
              <a:t> have increasing functional acculturation levels</a:t>
            </a:r>
          </a:p>
        </p:txBody>
      </p:sp>
      <p:cxnSp>
        <p:nvCxnSpPr>
          <p:cNvPr id="50" name="Straight Connector 49"/>
          <p:cNvCxnSpPr/>
          <p:nvPr/>
        </p:nvCxnSpPr>
        <p:spPr>
          <a:xfrm>
            <a:off x="0" y="2192258"/>
            <a:ext cx="9144000"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55676" y="2260184"/>
            <a:ext cx="2748222" cy="401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smtClean="0">
                <a:latin typeface="Arial" pitchFamily="34" charset="0"/>
                <a:cs typeface="Arial" pitchFamily="34" charset="0"/>
              </a:rPr>
              <a:t>Unacculturated</a:t>
            </a:r>
          </a:p>
        </p:txBody>
      </p:sp>
      <p:sp>
        <p:nvSpPr>
          <p:cNvPr id="59" name="Rectangle 58"/>
          <p:cNvSpPr/>
          <p:nvPr/>
        </p:nvSpPr>
        <p:spPr>
          <a:xfrm>
            <a:off x="683386" y="2562260"/>
            <a:ext cx="2748222" cy="401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itchFamily="34" charset="0"/>
                <a:cs typeface="Arial" pitchFamily="34" charset="0"/>
              </a:rPr>
              <a:t>35%</a:t>
            </a:r>
          </a:p>
        </p:txBody>
      </p:sp>
      <p:sp>
        <p:nvSpPr>
          <p:cNvPr id="23" name="Rectangle 22"/>
          <p:cNvSpPr/>
          <p:nvPr/>
        </p:nvSpPr>
        <p:spPr>
          <a:xfrm>
            <a:off x="6700784" y="2246329"/>
            <a:ext cx="2748222" cy="401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smtClean="0">
                <a:solidFill>
                  <a:schemeClr val="tx1">
                    <a:lumMod val="50000"/>
                    <a:lumOff val="50000"/>
                  </a:schemeClr>
                </a:solidFill>
                <a:latin typeface="Arial" pitchFamily="34" charset="0"/>
                <a:cs typeface="Arial" pitchFamily="34" charset="0"/>
              </a:rPr>
              <a:t>Acculturated</a:t>
            </a:r>
          </a:p>
        </p:txBody>
      </p:sp>
      <p:sp>
        <p:nvSpPr>
          <p:cNvPr id="61" name="Rectangle 60"/>
          <p:cNvSpPr/>
          <p:nvPr/>
        </p:nvSpPr>
        <p:spPr>
          <a:xfrm>
            <a:off x="6728494" y="2548405"/>
            <a:ext cx="2748222" cy="401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50000"/>
                    <a:lumOff val="50000"/>
                  </a:schemeClr>
                </a:solidFill>
                <a:latin typeface="Arial" pitchFamily="34" charset="0"/>
                <a:cs typeface="Arial" pitchFamily="34" charset="0"/>
              </a:rPr>
              <a:t>25%</a:t>
            </a:r>
          </a:p>
        </p:txBody>
      </p:sp>
      <p:sp>
        <p:nvSpPr>
          <p:cNvPr id="22" name="Rectangle 21"/>
          <p:cNvSpPr/>
          <p:nvPr/>
        </p:nvSpPr>
        <p:spPr>
          <a:xfrm>
            <a:off x="3888363" y="2246329"/>
            <a:ext cx="2748222" cy="401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smtClean="0">
                <a:latin typeface="Arial" pitchFamily="34" charset="0"/>
                <a:cs typeface="Arial" pitchFamily="34" charset="0"/>
              </a:rPr>
              <a:t>Bicultural</a:t>
            </a:r>
          </a:p>
        </p:txBody>
      </p:sp>
      <p:sp>
        <p:nvSpPr>
          <p:cNvPr id="60" name="Rectangle 59"/>
          <p:cNvSpPr/>
          <p:nvPr/>
        </p:nvSpPr>
        <p:spPr>
          <a:xfrm>
            <a:off x="3916073" y="2548405"/>
            <a:ext cx="2748222" cy="401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itchFamily="34" charset="0"/>
                <a:cs typeface="Arial" pitchFamily="34" charset="0"/>
              </a:rPr>
              <a:t>40%</a:t>
            </a:r>
          </a:p>
        </p:txBody>
      </p:sp>
      <p:sp>
        <p:nvSpPr>
          <p:cNvPr id="46" name="TextBox 45"/>
          <p:cNvSpPr txBox="1"/>
          <p:nvPr/>
        </p:nvSpPr>
        <p:spPr>
          <a:xfrm>
            <a:off x="159653" y="6555377"/>
            <a:ext cx="4689437" cy="230832"/>
          </a:xfrm>
          <a:prstGeom prst="rect">
            <a:avLst/>
          </a:prstGeom>
          <a:noFill/>
        </p:spPr>
        <p:txBody>
          <a:bodyPr wrap="square" rtlCol="0">
            <a:spAutoFit/>
          </a:bodyPr>
          <a:lstStyle/>
          <a:p>
            <a:r>
              <a:rPr lang="en-US" sz="900" dirty="0" smtClean="0"/>
              <a:t>Source: </a:t>
            </a:r>
            <a:r>
              <a:rPr lang="en-US" sz="900" dirty="0" err="1" smtClean="0"/>
              <a:t>Latinum</a:t>
            </a:r>
            <a:r>
              <a:rPr lang="en-US" sz="900" dirty="0" smtClean="0"/>
              <a:t> Network Analysis</a:t>
            </a:r>
            <a:endParaRPr lang="en-US" sz="900" dirty="0"/>
          </a:p>
        </p:txBody>
      </p:sp>
    </p:spTree>
    <p:extLst>
      <p:ext uri="{BB962C8B-B14F-4D97-AF65-F5344CB8AC3E}">
        <p14:creationId xmlns:p14="http://schemas.microsoft.com/office/powerpoint/2010/main" val="25521116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8</a:t>
            </a:fld>
            <a:endParaRPr lang="en-US" dirty="0">
              <a:solidFill>
                <a:srgbClr val="000000"/>
              </a:solidFill>
            </a:endParaRPr>
          </a:p>
        </p:txBody>
      </p:sp>
      <p:sp>
        <p:nvSpPr>
          <p:cNvPr id="3" name="Title 2"/>
          <p:cNvSpPr>
            <a:spLocks noGrp="1"/>
          </p:cNvSpPr>
          <p:nvPr>
            <p:ph type="title"/>
          </p:nvPr>
        </p:nvSpPr>
        <p:spPr/>
        <p:txBody>
          <a:bodyPr/>
          <a:lstStyle/>
          <a:p>
            <a:r>
              <a:rPr lang="en-US" dirty="0" smtClean="0"/>
              <a:t>Hispanics Keep Spanish Alive in the U.S</a:t>
            </a:r>
            <a:r>
              <a:rPr lang="en-US" dirty="0"/>
              <a:t>. Across </a:t>
            </a:r>
            <a:r>
              <a:rPr lang="en-US" dirty="0" smtClean="0"/>
              <a:t>Generations</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744466173"/>
              </p:ext>
            </p:extLst>
          </p:nvPr>
        </p:nvGraphicFramePr>
        <p:xfrm>
          <a:off x="228599" y="1789265"/>
          <a:ext cx="5694217" cy="4680808"/>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0" y="1386274"/>
            <a:ext cx="9159048" cy="80598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7" name="TextBox 6"/>
          <p:cNvSpPr txBox="1"/>
          <p:nvPr/>
        </p:nvSpPr>
        <p:spPr>
          <a:xfrm>
            <a:off x="0" y="1422817"/>
            <a:ext cx="9130912" cy="769441"/>
          </a:xfrm>
          <a:prstGeom prst="rect">
            <a:avLst/>
          </a:prstGeom>
          <a:noFill/>
        </p:spPr>
        <p:txBody>
          <a:bodyPr wrap="square" rtlCol="0">
            <a:spAutoFit/>
          </a:bodyPr>
          <a:lstStyle/>
          <a:p>
            <a:r>
              <a:rPr lang="en-US" sz="2200" b="1" dirty="0" smtClean="0">
                <a:solidFill>
                  <a:schemeClr val="bg1"/>
                </a:solidFill>
              </a:rPr>
              <a:t>Language spoken at home by generation among California Hispanics (2011-2012)</a:t>
            </a:r>
            <a:endParaRPr lang="en-US" sz="2200" dirty="0">
              <a:solidFill>
                <a:schemeClr val="bg1"/>
              </a:solidFill>
            </a:endParaRPr>
          </a:p>
        </p:txBody>
      </p:sp>
      <p:sp>
        <p:nvSpPr>
          <p:cNvPr id="9" name="Rectangle 8"/>
          <p:cNvSpPr/>
          <p:nvPr/>
        </p:nvSpPr>
        <p:spPr>
          <a:xfrm>
            <a:off x="2521525" y="2466096"/>
            <a:ext cx="1260764" cy="3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Arial" pitchFamily="34" charset="0"/>
                <a:cs typeface="Arial" pitchFamily="34" charset="0"/>
              </a:rPr>
              <a:t>91%</a:t>
            </a:r>
          </a:p>
        </p:txBody>
      </p:sp>
      <p:sp>
        <p:nvSpPr>
          <p:cNvPr id="10" name="Rectangle 9"/>
          <p:cNvSpPr/>
          <p:nvPr/>
        </p:nvSpPr>
        <p:spPr>
          <a:xfrm>
            <a:off x="727358" y="2341407"/>
            <a:ext cx="1260764" cy="3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Arial" pitchFamily="34" charset="0"/>
                <a:cs typeface="Arial" pitchFamily="34" charset="0"/>
              </a:rPr>
              <a:t>95%</a:t>
            </a:r>
          </a:p>
        </p:txBody>
      </p:sp>
      <p:sp>
        <p:nvSpPr>
          <p:cNvPr id="11" name="Rectangle 10"/>
          <p:cNvSpPr/>
          <p:nvPr/>
        </p:nvSpPr>
        <p:spPr>
          <a:xfrm>
            <a:off x="4315692" y="3962392"/>
            <a:ext cx="1260764" cy="36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Arial" pitchFamily="34" charset="0"/>
                <a:cs typeface="Arial" pitchFamily="34" charset="0"/>
              </a:rPr>
              <a:t>45%</a:t>
            </a:r>
          </a:p>
        </p:txBody>
      </p:sp>
      <p:sp>
        <p:nvSpPr>
          <p:cNvPr id="12" name="Rectangle 11"/>
          <p:cNvSpPr/>
          <p:nvPr/>
        </p:nvSpPr>
        <p:spPr>
          <a:xfrm>
            <a:off x="6049058" y="2192257"/>
            <a:ext cx="3109990" cy="436312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sp>
        <p:nvSpPr>
          <p:cNvPr id="13" name="TextBox 12"/>
          <p:cNvSpPr txBox="1"/>
          <p:nvPr/>
        </p:nvSpPr>
        <p:spPr>
          <a:xfrm>
            <a:off x="6161649" y="3045338"/>
            <a:ext cx="2969264" cy="2831544"/>
          </a:xfrm>
          <a:prstGeom prst="rect">
            <a:avLst/>
          </a:prstGeom>
          <a:noFill/>
        </p:spPr>
        <p:txBody>
          <a:bodyPr wrap="square" rtlCol="0">
            <a:spAutoFit/>
          </a:bodyPr>
          <a:lstStyle/>
          <a:p>
            <a:r>
              <a:rPr lang="en-US" sz="8800" b="1" spc="-150" dirty="0" smtClean="0">
                <a:solidFill>
                  <a:schemeClr val="accent2"/>
                </a:solidFill>
              </a:rPr>
              <a:t>45%</a:t>
            </a:r>
          </a:p>
          <a:p>
            <a:r>
              <a:rPr lang="en-US" b="1" dirty="0" smtClean="0"/>
              <a:t>Despite a drop-off nearly half of 3</a:t>
            </a:r>
            <a:r>
              <a:rPr lang="en-US" b="1" baseline="30000" dirty="0" smtClean="0"/>
              <a:t>rd</a:t>
            </a:r>
            <a:r>
              <a:rPr lang="en-US" b="1" dirty="0" smtClean="0"/>
              <a:t>+ generation, Hispanics </a:t>
            </a:r>
            <a:r>
              <a:rPr lang="en-US" b="1" i="1" u="sng" dirty="0" smtClean="0"/>
              <a:t>still</a:t>
            </a:r>
            <a:r>
              <a:rPr lang="en-US" b="1" dirty="0" smtClean="0"/>
              <a:t> speak at least some Spanish at home</a:t>
            </a:r>
            <a:endParaRPr lang="en-US" b="1" dirty="0"/>
          </a:p>
        </p:txBody>
      </p:sp>
      <p:grpSp>
        <p:nvGrpSpPr>
          <p:cNvPr id="19" name="Group 18"/>
          <p:cNvGrpSpPr/>
          <p:nvPr/>
        </p:nvGrpSpPr>
        <p:grpSpPr>
          <a:xfrm>
            <a:off x="257197" y="2983483"/>
            <a:ext cx="2508530" cy="360219"/>
            <a:chOff x="157181" y="2983483"/>
            <a:chExt cx="2508530" cy="360219"/>
          </a:xfrm>
        </p:grpSpPr>
        <p:sp>
          <p:nvSpPr>
            <p:cNvPr id="14" name="Rectangle 13"/>
            <p:cNvSpPr/>
            <p:nvPr/>
          </p:nvSpPr>
          <p:spPr>
            <a:xfrm>
              <a:off x="185748" y="2983483"/>
              <a:ext cx="2479963" cy="36021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r>
                <a:rPr lang="en-US" b="1" dirty="0" smtClean="0">
                  <a:solidFill>
                    <a:schemeClr val="tx1"/>
                  </a:solidFill>
                  <a:latin typeface="Arial" pitchFamily="34" charset="0"/>
                  <a:cs typeface="Arial" pitchFamily="34" charset="0"/>
                </a:rPr>
                <a:t>English and Spanish</a:t>
              </a:r>
            </a:p>
          </p:txBody>
        </p:sp>
        <p:sp>
          <p:nvSpPr>
            <p:cNvPr id="16" name="Rectangle 15"/>
            <p:cNvSpPr/>
            <p:nvPr/>
          </p:nvSpPr>
          <p:spPr>
            <a:xfrm>
              <a:off x="157181" y="2983483"/>
              <a:ext cx="107156" cy="36021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grpSp>
        <p:nvGrpSpPr>
          <p:cNvPr id="18" name="Group 17"/>
          <p:cNvGrpSpPr/>
          <p:nvPr/>
        </p:nvGrpSpPr>
        <p:grpSpPr>
          <a:xfrm>
            <a:off x="257197" y="4523117"/>
            <a:ext cx="1730924" cy="360219"/>
            <a:chOff x="300061" y="4523117"/>
            <a:chExt cx="1730924" cy="360219"/>
          </a:xfrm>
        </p:grpSpPr>
        <p:sp>
          <p:nvSpPr>
            <p:cNvPr id="15" name="Rectangle 14"/>
            <p:cNvSpPr/>
            <p:nvPr/>
          </p:nvSpPr>
          <p:spPr>
            <a:xfrm>
              <a:off x="328628" y="4523117"/>
              <a:ext cx="1702357" cy="36021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r>
                <a:rPr lang="en-US" b="1" dirty="0" smtClean="0">
                  <a:solidFill>
                    <a:schemeClr val="tx1"/>
                  </a:solidFill>
                  <a:latin typeface="Arial" pitchFamily="34" charset="0"/>
                  <a:cs typeface="Arial" pitchFamily="34" charset="0"/>
                </a:rPr>
                <a:t>Spanish</a:t>
              </a:r>
            </a:p>
          </p:txBody>
        </p:sp>
        <p:sp>
          <p:nvSpPr>
            <p:cNvPr id="17" name="Rectangle 16"/>
            <p:cNvSpPr/>
            <p:nvPr/>
          </p:nvSpPr>
          <p:spPr>
            <a:xfrm>
              <a:off x="300061" y="4523117"/>
              <a:ext cx="107156" cy="3602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atin typeface="Arial" pitchFamily="34" charset="0"/>
                <a:cs typeface="Arial" pitchFamily="34" charset="0"/>
              </a:endParaRPr>
            </a:p>
          </p:txBody>
        </p:sp>
      </p:grpSp>
      <p:sp>
        <p:nvSpPr>
          <p:cNvPr id="20" name="TextBox 19"/>
          <p:cNvSpPr txBox="1"/>
          <p:nvPr/>
        </p:nvSpPr>
        <p:spPr>
          <a:xfrm>
            <a:off x="159653" y="6555377"/>
            <a:ext cx="4689437" cy="230832"/>
          </a:xfrm>
          <a:prstGeom prst="rect">
            <a:avLst/>
          </a:prstGeom>
          <a:noFill/>
        </p:spPr>
        <p:txBody>
          <a:bodyPr wrap="square" rtlCol="0">
            <a:spAutoFit/>
          </a:bodyPr>
          <a:lstStyle/>
          <a:p>
            <a:r>
              <a:rPr lang="en-US" sz="900" dirty="0" smtClean="0"/>
              <a:t>Source: California Health Interview Survey (2011-12)</a:t>
            </a:r>
            <a:endParaRPr lang="en-US" sz="900" dirty="0"/>
          </a:p>
        </p:txBody>
      </p:sp>
    </p:spTree>
    <p:extLst>
      <p:ext uri="{BB962C8B-B14F-4D97-AF65-F5344CB8AC3E}">
        <p14:creationId xmlns:p14="http://schemas.microsoft.com/office/powerpoint/2010/main" val="14332477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 y="1422234"/>
            <a:ext cx="9144001" cy="5445252"/>
            <a:chOff x="-2" y="1422234"/>
            <a:chExt cx="9144001" cy="5445252"/>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0" y="2701895"/>
              <a:ext cx="9143999" cy="4165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 y="1422234"/>
              <a:ext cx="9143999" cy="127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Rectangle 12"/>
          <p:cNvSpPr/>
          <p:nvPr/>
        </p:nvSpPr>
        <p:spPr>
          <a:xfrm>
            <a:off x="-2" y="1422234"/>
            <a:ext cx="9144001" cy="272027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6000" b="1" dirty="0" smtClean="0">
              <a:solidFill>
                <a:schemeClr val="tx1"/>
              </a:solidFill>
              <a:latin typeface="Arial" pitchFamily="34" charset="0"/>
              <a:cs typeface="Arial" pitchFamily="34" charset="0"/>
            </a:endParaRPr>
          </a:p>
        </p:txBody>
      </p:sp>
      <p:sp>
        <p:nvSpPr>
          <p:cNvPr id="2" name="Slide Number Placeholder 1"/>
          <p:cNvSpPr>
            <a:spLocks noGrp="1"/>
          </p:cNvSpPr>
          <p:nvPr>
            <p:ph type="sldNum" sz="quarter" idx="10"/>
          </p:nvPr>
        </p:nvSpPr>
        <p:spPr/>
        <p:txBody>
          <a:bodyPr/>
          <a:lstStyle/>
          <a:p>
            <a:fld id="{16D6C5BA-7684-40E9-9185-BB391CD7217B}" type="slidenum">
              <a:rPr lang="en-US" smtClean="0">
                <a:solidFill>
                  <a:srgbClr val="000000"/>
                </a:solidFill>
              </a:rPr>
              <a:pPr/>
              <a:t>9</a:t>
            </a:fld>
            <a:endParaRPr lang="en-US" dirty="0">
              <a:solidFill>
                <a:srgbClr val="000000"/>
              </a:solidFill>
            </a:endParaRPr>
          </a:p>
        </p:txBody>
      </p:sp>
      <p:sp>
        <p:nvSpPr>
          <p:cNvPr id="3" name="Title 2"/>
          <p:cNvSpPr>
            <a:spLocks noGrp="1"/>
          </p:cNvSpPr>
          <p:nvPr>
            <p:ph type="title"/>
          </p:nvPr>
        </p:nvSpPr>
        <p:spPr/>
        <p:txBody>
          <a:bodyPr/>
          <a:lstStyle/>
          <a:p>
            <a:r>
              <a:rPr lang="en-US" dirty="0" smtClean="0"/>
              <a:t>Language is a Bond that Helps Foster a Pan-Latino Identity</a:t>
            </a:r>
            <a:endParaRPr lang="en-US" dirty="0"/>
          </a:p>
        </p:txBody>
      </p:sp>
      <p:sp>
        <p:nvSpPr>
          <p:cNvPr id="6" name="Rectangle 5"/>
          <p:cNvSpPr/>
          <p:nvPr/>
        </p:nvSpPr>
        <p:spPr>
          <a:xfrm>
            <a:off x="110834" y="1555672"/>
            <a:ext cx="4558148" cy="1704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800" b="1" dirty="0" smtClean="0">
                <a:solidFill>
                  <a:schemeClr val="tx1"/>
                </a:solidFill>
                <a:latin typeface="Arial" pitchFamily="34" charset="0"/>
                <a:cs typeface="Arial" pitchFamily="34" charset="0"/>
              </a:rPr>
              <a:t>95%</a:t>
            </a:r>
          </a:p>
        </p:txBody>
      </p:sp>
      <p:sp>
        <p:nvSpPr>
          <p:cNvPr id="7" name="Rectangle 6"/>
          <p:cNvSpPr/>
          <p:nvPr/>
        </p:nvSpPr>
        <p:spPr>
          <a:xfrm>
            <a:off x="3796144" y="1620981"/>
            <a:ext cx="5347856" cy="471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solidFill>
                  <a:schemeClr val="tx1"/>
                </a:solidFill>
                <a:latin typeface="Arial" pitchFamily="34" charset="0"/>
                <a:cs typeface="Arial" pitchFamily="34" charset="0"/>
              </a:rPr>
              <a:t>of </a:t>
            </a:r>
            <a:r>
              <a:rPr lang="en-US" sz="4000" dirty="0">
                <a:solidFill>
                  <a:schemeClr val="tx1"/>
                </a:solidFill>
                <a:latin typeface="Arial" pitchFamily="34" charset="0"/>
                <a:cs typeface="Arial" pitchFamily="34" charset="0"/>
              </a:rPr>
              <a:t>Hispanics </a:t>
            </a:r>
            <a:r>
              <a:rPr lang="en-US" sz="4000" b="1" dirty="0" smtClean="0">
                <a:solidFill>
                  <a:schemeClr val="tx1"/>
                </a:solidFill>
                <a:latin typeface="Arial" pitchFamily="34" charset="0"/>
                <a:cs typeface="Arial" pitchFamily="34" charset="0"/>
              </a:rPr>
              <a:t>agree</a:t>
            </a:r>
          </a:p>
        </p:txBody>
      </p:sp>
      <p:sp>
        <p:nvSpPr>
          <p:cNvPr id="8" name="Rectangle 7"/>
          <p:cNvSpPr/>
          <p:nvPr/>
        </p:nvSpPr>
        <p:spPr>
          <a:xfrm>
            <a:off x="3796144" y="2108119"/>
            <a:ext cx="5347855" cy="471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solidFill>
                  <a:schemeClr val="tx1"/>
                </a:solidFill>
                <a:latin typeface="Arial" pitchFamily="34" charset="0"/>
                <a:cs typeface="Arial" pitchFamily="34" charset="0"/>
              </a:rPr>
              <a:t>that it is important for </a:t>
            </a:r>
            <a:endParaRPr lang="en-US" sz="4000" b="1" dirty="0" smtClean="0">
              <a:solidFill>
                <a:schemeClr val="tx1"/>
              </a:solidFill>
              <a:latin typeface="Arial" pitchFamily="34" charset="0"/>
              <a:cs typeface="Arial" pitchFamily="34" charset="0"/>
            </a:endParaRPr>
          </a:p>
        </p:txBody>
      </p:sp>
      <p:sp>
        <p:nvSpPr>
          <p:cNvPr id="9" name="Rectangle 8"/>
          <p:cNvSpPr/>
          <p:nvPr/>
        </p:nvSpPr>
        <p:spPr>
          <a:xfrm>
            <a:off x="3796144" y="2595258"/>
            <a:ext cx="5347855" cy="471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dirty="0" smtClean="0">
                <a:solidFill>
                  <a:schemeClr val="tx1"/>
                </a:solidFill>
                <a:latin typeface="Arial" pitchFamily="34" charset="0"/>
                <a:cs typeface="Arial" pitchFamily="34" charset="0"/>
              </a:rPr>
              <a:t>future generations </a:t>
            </a:r>
            <a:r>
              <a:rPr lang="en-US" sz="4000" dirty="0" smtClean="0">
                <a:solidFill>
                  <a:schemeClr val="tx1"/>
                </a:solidFill>
                <a:latin typeface="Arial" pitchFamily="34" charset="0"/>
                <a:cs typeface="Arial" pitchFamily="34" charset="0"/>
              </a:rPr>
              <a:t>to</a:t>
            </a:r>
            <a:endParaRPr lang="en-US" sz="4000" b="1" dirty="0" smtClean="0">
              <a:solidFill>
                <a:schemeClr val="tx1"/>
              </a:solidFill>
              <a:latin typeface="Arial" pitchFamily="34" charset="0"/>
              <a:cs typeface="Arial" pitchFamily="34" charset="0"/>
            </a:endParaRPr>
          </a:p>
        </p:txBody>
      </p:sp>
      <p:sp>
        <p:nvSpPr>
          <p:cNvPr id="10" name="Rectangle 9"/>
          <p:cNvSpPr/>
          <p:nvPr/>
        </p:nvSpPr>
        <p:spPr>
          <a:xfrm>
            <a:off x="3796144" y="3082397"/>
            <a:ext cx="5347855" cy="471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solidFill>
                  <a:schemeClr val="tx1"/>
                </a:solidFill>
                <a:latin typeface="Arial" pitchFamily="34" charset="0"/>
                <a:cs typeface="Arial" pitchFamily="34" charset="0"/>
              </a:rPr>
              <a:t>be able to </a:t>
            </a:r>
            <a:r>
              <a:rPr lang="en-US" sz="4000" b="1" dirty="0" smtClean="0">
                <a:solidFill>
                  <a:schemeClr val="tx1"/>
                </a:solidFill>
                <a:latin typeface="Arial" pitchFamily="34" charset="0"/>
                <a:cs typeface="Arial" pitchFamily="34" charset="0"/>
              </a:rPr>
              <a:t>speak</a:t>
            </a:r>
          </a:p>
        </p:txBody>
      </p:sp>
      <p:sp>
        <p:nvSpPr>
          <p:cNvPr id="11" name="Rectangle 10"/>
          <p:cNvSpPr/>
          <p:nvPr/>
        </p:nvSpPr>
        <p:spPr>
          <a:xfrm>
            <a:off x="3796144" y="3569535"/>
            <a:ext cx="5347855" cy="471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dirty="0" smtClean="0">
                <a:solidFill>
                  <a:schemeClr val="tx1"/>
                </a:solidFill>
                <a:latin typeface="Arial" pitchFamily="34" charset="0"/>
                <a:cs typeface="Arial" pitchFamily="34" charset="0"/>
              </a:rPr>
              <a:t>Spanish</a:t>
            </a:r>
          </a:p>
        </p:txBody>
      </p:sp>
      <p:sp>
        <p:nvSpPr>
          <p:cNvPr id="14" name="TextBox 13"/>
          <p:cNvSpPr txBox="1"/>
          <p:nvPr/>
        </p:nvSpPr>
        <p:spPr>
          <a:xfrm>
            <a:off x="159653" y="6497321"/>
            <a:ext cx="4689437" cy="369332"/>
          </a:xfrm>
          <a:prstGeom prst="rect">
            <a:avLst/>
          </a:prstGeom>
          <a:noFill/>
        </p:spPr>
        <p:txBody>
          <a:bodyPr wrap="square" rtlCol="0">
            <a:spAutoFit/>
          </a:bodyPr>
          <a:lstStyle/>
          <a:p>
            <a:r>
              <a:rPr lang="en-US" sz="900" dirty="0" smtClean="0"/>
              <a:t>Source: </a:t>
            </a:r>
            <a:r>
              <a:rPr lang="en-US" sz="900" dirty="0"/>
              <a:t>Pew Hispanic “When Labels Don’t Fit: Hispanics and Their Views of </a:t>
            </a:r>
            <a:r>
              <a:rPr lang="en-US" sz="900" dirty="0" smtClean="0"/>
              <a:t>Identity” (April 2012)</a:t>
            </a:r>
            <a:endParaRPr lang="en-US" sz="900" dirty="0"/>
          </a:p>
        </p:txBody>
      </p:sp>
    </p:spTree>
    <p:extLst>
      <p:ext uri="{BB962C8B-B14F-4D97-AF65-F5344CB8AC3E}">
        <p14:creationId xmlns:p14="http://schemas.microsoft.com/office/powerpoint/2010/main" val="172806071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quot;/&gt;&lt;property id=&quot;20307&quot; value=&quot;514&quot;/&gt;&lt;/object&gt;&lt;object type=&quot;3&quot; unique_id=&quot;10011&quot;&gt;&lt;property id=&quot;20148&quot; value=&quot;5&quot;/&gt;&lt;property id=&quot;20300&quot; value=&quot;Slide 12 - &amp;quot;Latin Americans Tend to Value Interdependence&amp;quot;&quot;/&gt;&lt;property id=&quot;20307&quot; value=&quot;523&quot;/&gt;&lt;/object&gt;&lt;object type=&quot;3&quot; unique_id=&quot;10013&quot;&gt;&lt;property id=&quot;20148&quot; value=&quot;5&quot;/&gt;&lt;property id=&quot;20300&quot; value=&quot;Slide 4&quot;/&gt;&lt;property id=&quot;20307&quot; value=&quot;522&quot;/&gt;&lt;/object&gt;&lt;object type=&quot;3&quot; unique_id=&quot;10016&quot;&gt;&lt;property id=&quot;20148&quot; value=&quot;5&quot;/&gt;&lt;property id=&quot;20300&quot; value=&quot;Slide 17 - &amp;quot;Respeto&amp;quot;&quot;/&gt;&lt;property id=&quot;20307&quot; value=&quot;529&quot;/&gt;&lt;/object&gt;&lt;object type=&quot;3&quot; unique_id=&quot;10018&quot;&gt;&lt;property id=&quot;20148&quot; value=&quot;5&quot;/&gt;&lt;property id=&quot;20300&quot; value=&quot;Slide 21 - &amp;quot;The U.S. Hispanic Bicultural Identity &amp;quot;&quot;/&gt;&lt;property id=&quot;20307&quot; value=&quot;532&quot;/&gt;&lt;/object&gt;&lt;object type=&quot;3&quot; unique_id=&quot;10029&quot;&gt;&lt;property id=&quot;20148&quot; value=&quot;5&quot;/&gt;&lt;property id=&quot;20300&quot; value=&quot;Slide 9 - &amp;quot;Language is a Bond that Helps Foster a Pan-Latino Identity&amp;quot;&quot;/&gt;&lt;property id=&quot;20307&quot; value=&quot;539&quot;/&gt;&lt;/object&gt;&lt;object type=&quot;3&quot; unique_id=&quot;10035&quot;&gt;&lt;property id=&quot;20148&quot; value=&quot;5&quot;/&gt;&lt;property id=&quot;20300&quot; value=&quot;Slide 25 - &amp;quot;Latinum Cultural Influence Model&amp;quot;&quot;/&gt;&lt;property id=&quot;20307&quot; value=&quot;546&quot;/&gt;&lt;/object&gt;&lt;object type=&quot;3&quot; unique_id=&quot;10095&quot;&gt;&lt;property id=&quot;20148&quot; value=&quot;5&quot;/&gt;&lt;property id=&quot;20300&quot; value=&quot;Slide 2 - &amp;quot;Understanding Hispanic Consumers on Three Levels&amp;quot;&quot;/&gt;&lt;property id=&quot;20307&quot; value=&quot;547&quot;/&gt;&lt;/object&gt;&lt;object type=&quot;3&quot; unique_id=&quot;10096&quot;&gt;&lt;property id=&quot;20148&quot; value=&quot;5&quot;/&gt;&lt;property id=&quot;20300&quot; value=&quot;Slide 3 - &amp;quot;This Presentation Examines Three Themes&amp;quot;&quot;/&gt;&lt;property id=&quot;20307&quot; value=&quot;515&quot;/&gt;&lt;/object&gt;&lt;object type=&quot;3&quot; unique_id=&quot;10097&quot;&gt;&lt;property id=&quot;20148&quot; value=&quot;5&quot;/&gt;&lt;property id=&quot;20300&quot; value=&quot;Slide 5 - &amp;quot;Language Has (At Least) Two Meanings—And Two Imperatives for Marketers&amp;quot;&quot;/&gt;&lt;property id=&quot;20307&quot; value=&quot;560&quot;/&gt;&lt;/object&gt;&lt;object type=&quot;3&quot; unique_id=&quot;10098&quot;&gt;&lt;property id=&quot;20148&quot; value=&quot;5&quot;/&gt;&lt;property id=&quot;20300&quot; value=&quot;Slide 6 - &amp;quot;Spanish Language Unites Hispanics Across Origin Groups&amp;quot;&quot;/&gt;&lt;property id=&quot;20307&quot; value=&quot;517&quot;/&gt;&lt;/object&gt;&lt;object type=&quot;3&quot; unique_id=&quot;10099&quot;&gt;&lt;property id=&quot;20148&quot; value=&quot;5&quot;/&gt;&lt;property id=&quot;20300&quot; value=&quot;Slide 7 - &amp;quot;But How Stable is This?  Introducing Functional Acculturation&amp;quot;&quot;/&gt;&lt;property id=&quot;20307&quot; value=&quot;548&quot;/&gt;&lt;/object&gt;&lt;object type=&quot;3&quot; unique_id=&quot;10100&quot;&gt;&lt;property id=&quot;20148&quot; value=&quot;5&quot;/&gt;&lt;property id=&quot;20300&quot; value=&quot;Slide 8 - &amp;quot;Hispanics Keep Spanish Alive in the U.S. Across Generations&amp;quot;&quot;/&gt;&lt;property id=&quot;20307&quot; value=&quot;519&quot;/&gt;&lt;/object&gt;&lt;object type=&quot;3&quot; unique_id=&quot;10101&quot;&gt;&lt;property id=&quot;20148&quot; value=&quot;5&quot;/&gt;&lt;property id=&quot;20300&quot; value=&quot;Slide 10 - &amp;quot;Language Is One Signifier of Culture—the Prevalence of Spanish Means Latino Culture Will Continue to Flourish in t&quot;/&gt;&lt;property id=&quot;20307&quot; value=&quot;550&quot;/&gt;&lt;/object&gt;&lt;object type=&quot;3&quot; unique_id=&quot;10102&quot;&gt;&lt;property id=&quot;20148&quot; value=&quot;5&quot;/&gt;&lt;property id=&quot;20300&quot; value=&quot;Slide 11&quot;/&gt;&lt;property id=&quot;20307&quot; value=&quot;521&quot;/&gt;&lt;/object&gt;&lt;object type=&quot;3&quot; unique_id=&quot;10103&quot;&gt;&lt;property id=&quot;20148&quot; value=&quot;5&quot;/&gt;&lt;property id=&quot;20300&quot; value=&quot;Slide 13 - &amp;quot;Latin American “Cultural Tentpoles” Underpin a More Collectivist Mindset&amp;quot;&quot;/&gt;&lt;property id=&quot;20307&quot; value=&quot;526&quot;/&gt;&lt;/object&gt;&lt;object type=&quot;3&quot; unique_id=&quot;10104&quot;&gt;&lt;property id=&quot;20148&quot; value=&quot;5&quot;/&gt;&lt;property id=&quot;20300&quot; value=&quot;Slide 14 - &amp;quot;Family&amp;quot;&quot;/&gt;&lt;property id=&quot;20307&quot; value=&quot;524&quot;/&gt;&lt;/object&gt;&lt;object type=&quot;3&quot; unique_id=&quot;10105&quot;&gt;&lt;property id=&quot;20148&quot; value=&quot;5&quot;/&gt;&lt;property id=&quot;20300&quot; value=&quot;Slide 15 - &amp;quot;Religion&amp;quot;&quot;/&gt;&lt;property id=&quot;20307&quot; value=&quot;525&quot;/&gt;&lt;/object&gt;&lt;object type=&quot;3&quot; unique_id=&quot;10106&quot;&gt;&lt;property id=&quot;20148&quot; value=&quot;5&quot;/&gt;&lt;property id=&quot;20300&quot; value=&quot;Slide 16 - &amp;quot;Optimism&amp;quot;&quot;/&gt;&lt;property id=&quot;20307&quot; value=&quot;528&quot;/&gt;&lt;/object&gt;&lt;object type=&quot;3&quot; unique_id=&quot;10107&quot;&gt;&lt;property id=&quot;20148&quot; value=&quot;5&quot;/&gt;&lt;property id=&quot;20300&quot; value=&quot;Slide 18 - &amp;quot;Simpatía&amp;quot;&quot;/&gt;&lt;property id=&quot;20307&quot; value=&quot;530&quot;/&gt;&lt;/object&gt;&lt;object type=&quot;3&quot; unique_id=&quot;10108&quot;&gt;&lt;property id=&quot;20148&quot; value=&quot;5&quot;/&gt;&lt;property id=&quot;20300&quot; value=&quot;Slide 19 - &amp;quot;Heritage/Tradition&amp;quot;&quot;/&gt;&lt;property id=&quot;20307&quot; value=&quot;558&quot;/&gt;&lt;/object&gt;&lt;object type=&quot;3&quot; unique_id=&quot;10109&quot;&gt;&lt;property id=&quot;20148&quot; value=&quot;5&quot;/&gt;&lt;property id=&quot;20300&quot; value=&quot;Slide 20 - &amp;quot;Latin American and American Cultural Values Intersect within Bicultural U.S. Hispanics&amp;quot;&quot;/&gt;&lt;property id=&quot;20307&quot; value=&quot;531&quot;/&gt;&lt;/object&gt;&lt;object type=&quot;3&quot; unique_id=&quot;10110&quot;&gt;&lt;property id=&quot;20148&quot; value=&quot;5&quot;/&gt;&lt;property id=&quot;20300&quot; value=&quot;Slide 22 - &amp;quot;New U.S. Bicultural Values&amp;quot;&quot;/&gt;&lt;property id=&quot;20307&quot; value=&quot;554&quot;/&gt;&lt;/object&gt;&lt;object type=&quot;3&quot; unique_id=&quot;10111&quot;&gt;&lt;property id=&quot;20148&quot; value=&quot;5&quot;/&gt;&lt;property id=&quot;20300&quot; value=&quot;Slide 23&quot;/&gt;&lt;property id=&quot;20307&quot; value=&quot;545&quot;/&gt;&lt;/object&gt;&lt;object type=&quot;3&quot; unique_id=&quot;10112&quot;&gt;&lt;property id=&quot;20148&quot; value=&quot;5&quot;/&gt;&lt;property id=&quot;20300&quot; value=&quot;Slide 24 - &amp;quot;We Identified the Four Factors that Underlie Cultural Influence&amp;quot;&quot;/&gt;&lt;property id=&quot;20307&quot; value=&quot;556&quot;/&gt;&lt;/object&gt;&lt;object type=&quot;3&quot; unique_id=&quot;10113&quot;&gt;&lt;property id=&quot;20148&quot; value=&quot;5&quot;/&gt;&lt;property id=&quot;20300&quot; value=&quot;Slide 26 - &amp;quot;Hispanics Are Prime Cultural Influencers&amp;quot;&quot;/&gt;&lt;property id=&quot;20307&quot; value=&quot;537&quot;/&gt;&lt;/object&gt;&lt;object type=&quot;3&quot; unique_id=&quot;10114&quot;&gt;&lt;property id=&quot;20148&quot; value=&quot;5&quot;/&gt;&lt;property id=&quot;20300&quot; value=&quot;Slide 27 - &amp;quot;In the Social Media Realm&amp;quot;&quot;/&gt;&lt;property id=&quot;20307&quot; value=&quot;557&quot;/&gt;&lt;/object&gt;&lt;object type=&quot;3&quot; unique_id=&quot;10115&quot;&gt;&lt;property id=&quot;20148&quot; value=&quot;5&quot;/&gt;&lt;property id=&quot;20300&quot; value=&quot;Slide 28 - &amp;quot;Latino Cultural Influence at Play in the U.S.&amp;quot;&quot;/&gt;&lt;property id=&quot;20307&quot; value=&quot;555&quot;/&gt;&lt;/object&gt;&lt;object type=&quot;3&quot; unique_id=&quot;10116&quot;&gt;&lt;property id=&quot;20148&quot; value=&quot;5&quot;/&gt;&lt;property id=&quot;20300&quot; value=&quot;Slide 29 - &amp;quot;Hispanic Millennials are Helping to Remake America&amp;quot;&quot;/&gt;&lt;property id=&quot;20307&quot; value=&quot;538&quot;/&gt;&lt;/object&gt;&lt;object type=&quot;3&quot; unique_id=&quot;10117&quot;&gt;&lt;property id=&quot;20148&quot; value=&quot;5&quot;/&gt;&lt;property id=&quot;20300&quot; value=&quot;Slide 30 - &amp;quot;In Conclusion&amp;quot;&quot;/&gt;&lt;property id=&quot;20307&quot; value=&quot;561&quot;/&gt;&lt;/object&gt;&lt;/object&gt;&lt;object type=&quot;8&quot; unique_id=&quot;10094&quot;&gt;&lt;/object&gt;&lt;/object&gt;&lt;/database&gt;"/>
  <p:tag name="SECTOMILLISECCONVERTED" val="1"/>
</p:tagLst>
</file>

<file path=ppt/theme/theme1.xml><?xml version="1.0" encoding="utf-8"?>
<a:theme xmlns:a="http://schemas.openxmlformats.org/drawingml/2006/main" name="2_Latinum Theme">
  <a:themeElements>
    <a:clrScheme name="New Latinum">
      <a:dk1>
        <a:srgbClr val="000000"/>
      </a:dk1>
      <a:lt1>
        <a:srgbClr val="FFFFFF"/>
      </a:lt1>
      <a:dk2>
        <a:srgbClr val="999999"/>
      </a:dk2>
      <a:lt2>
        <a:srgbClr val="EAEAEE"/>
      </a:lt2>
      <a:accent1>
        <a:srgbClr val="0063BE"/>
      </a:accent1>
      <a:accent2>
        <a:srgbClr val="FF6F20"/>
      </a:accent2>
      <a:accent3>
        <a:srgbClr val="66BC29"/>
      </a:accent3>
      <a:accent4>
        <a:srgbClr val="55C5E9"/>
      </a:accent4>
      <a:accent5>
        <a:srgbClr val="AFA79F"/>
      </a:accent5>
      <a:accent6>
        <a:srgbClr val="474747"/>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solidFill>
            <a:schemeClr val="tx1"/>
          </a:solidFill>
        </a:ln>
      </a:spPr>
      <a:bodyPr rtlCol="0" anchor="ctr"/>
      <a:lstStyle>
        <a:defPPr algn="ctr">
          <a:defRPr dirty="0" err="1"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Latinum Research Template</Template>
  <TotalTime>62590</TotalTime>
  <Words>2379</Words>
  <Application>Microsoft Office PowerPoint</Application>
  <PresentationFormat>On-screen Show (4:3)</PresentationFormat>
  <Paragraphs>346</Paragraphs>
  <Slides>32</Slides>
  <Notes>5</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2_Latinum Theme</vt:lpstr>
      <vt:lpstr>PowerPoint Presentation</vt:lpstr>
      <vt:lpstr>Understanding Hispanic Consumers on Three Levels</vt:lpstr>
      <vt:lpstr>We’ll Explore Three Themes Today</vt:lpstr>
      <vt:lpstr>PowerPoint Presentation</vt:lpstr>
      <vt:lpstr>Language Has (At Least) Two Meanings—And Two Imperatives for Marketers</vt:lpstr>
      <vt:lpstr>Spanish Language Unites Hispanics Across Origin Groups</vt:lpstr>
      <vt:lpstr>But How Stable is This?  Introducing Functional Acculturation</vt:lpstr>
      <vt:lpstr>Hispanics Keep Spanish Alive in the U.S. Across Generations</vt:lpstr>
      <vt:lpstr>Language is a Bond that Helps Foster a Pan-Latino Identity</vt:lpstr>
      <vt:lpstr>Language Is One Signifier of Culture—the Prevalence of Spanish Means Latino Culture Will Continue to Flourish in the U.S.</vt:lpstr>
      <vt:lpstr>Strong Underlying Trends Will Power Spanish Language Into the Future</vt:lpstr>
      <vt:lpstr>Advertising in Spanish Matters </vt:lpstr>
      <vt:lpstr>PowerPoint Presentation</vt:lpstr>
      <vt:lpstr>Latin American Cultural Values Underpin a More Collectivist Mindset</vt:lpstr>
      <vt:lpstr>Family</vt:lpstr>
      <vt:lpstr>Religion / Spirituality</vt:lpstr>
      <vt:lpstr>Optimism</vt:lpstr>
      <vt:lpstr>Respeto</vt:lpstr>
      <vt:lpstr>Simpatía</vt:lpstr>
      <vt:lpstr>Heritage/Tradition</vt:lpstr>
      <vt:lpstr>Latin American and American Cultural Values Intersect within Bicultural U.S. Hispanics</vt:lpstr>
      <vt:lpstr>The U.S. Hispanic Bicultural Identity </vt:lpstr>
      <vt:lpstr>Latin Americans Tend to Value Interdependence</vt:lpstr>
      <vt:lpstr>New U.S. Bicultural Values</vt:lpstr>
      <vt:lpstr>PowerPoint Presentation</vt:lpstr>
      <vt:lpstr>Latinum Cultural Influence Model</vt:lpstr>
      <vt:lpstr>We Identified the Four Factors that Underlie Cultural Influence</vt:lpstr>
      <vt:lpstr>Hispanics Are Prime Cultural Influencers</vt:lpstr>
      <vt:lpstr>In the Social Media Realm</vt:lpstr>
      <vt:lpstr>Young, Urban, Hispanic Millennials are Helping to Remake America</vt:lpstr>
      <vt:lpstr>Latino Cultural Influence at Play in the U.S.</vt:lpstr>
      <vt:lpstr>In 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dc:creator>
  <cp:lastModifiedBy>Carolina</cp:lastModifiedBy>
  <cp:revision>1582</cp:revision>
  <cp:lastPrinted>2011-10-14T21:59:22Z</cp:lastPrinted>
  <dcterms:created xsi:type="dcterms:W3CDTF">2010-12-15T21:58:26Z</dcterms:created>
  <dcterms:modified xsi:type="dcterms:W3CDTF">2014-09-09T19:47:42Z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TC011368021033</vt:lpwstr>
  </property>
</Properties>
</file>